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14.xml" ContentType="application/vnd.openxmlformats-officedocument.drawingml.chartshapes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90810599395395"/>
          <c:y val="0.13054037089454534"/>
          <c:w val="0.77058038635800052"/>
          <c:h val="0.66346578174837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Школьники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1580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F-417B-8D6F-2837DCDAB0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F-417B-8D6F-2837DCDAB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7824</c:v>
                </c:pt>
                <c:pt idx="1">
                  <c:v>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F-417B-8D6F-2837DCDAB0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Студенты ССУЗов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327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F-417B-8D6F-2837DCDAB0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325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F-417B-8D6F-2837DCDAB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7706</c:v>
                </c:pt>
                <c:pt idx="1">
                  <c:v>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F-417B-8D6F-2837DCDA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90752"/>
        <c:axId val="64892288"/>
      </c:barChart>
      <c:catAx>
        <c:axId val="6489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4892288"/>
        <c:crosses val="autoZero"/>
        <c:auto val="1"/>
        <c:lblAlgn val="ctr"/>
        <c:lblOffset val="100"/>
        <c:noMultiLvlLbl val="0"/>
      </c:catAx>
      <c:valAx>
        <c:axId val="648922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4890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612417130681231E-2"/>
          <c:y val="0.7861601248349529"/>
          <c:w val="0.97173012306827333"/>
          <c:h val="0.1859540183446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11913225411024"/>
          <c:y val="0.18714518324098411"/>
          <c:w val="0.81778106989203658"/>
          <c:h val="0.6543931661320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КДН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446D-90CB-B6A9D7D414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СОП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3-446D-90CB-B6A9D7D41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67552"/>
        <c:axId val="111769088"/>
      </c:barChart>
      <c:catAx>
        <c:axId val="11176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769088"/>
        <c:crosses val="autoZero"/>
        <c:auto val="1"/>
        <c:lblAlgn val="ctr"/>
        <c:lblOffset val="100"/>
        <c:noMultiLvlLbl val="0"/>
      </c:catAx>
      <c:valAx>
        <c:axId val="11176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767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0113176825119092"/>
          <c:w val="0.96744195957464085"/>
          <c:h val="0.17922815203655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0563240092"/>
          <c:y val="6.0657861736581872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Военно-патриотические клубы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209-42BA-9B1E-5D6A2967B2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09-42BA-9B1E-5D6A2967B2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300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9-42BA-9B1E-5D6A2967B2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250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9-42BA-9B1E-5D6A2967B2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910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9-42BA-9B1E-5D6A2967B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599</c:v>
                </c:pt>
                <c:pt idx="1">
                  <c:v>239</c:v>
                </c:pt>
                <c:pt idx="2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9-42BA-9B1E-5D6A2967B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52416"/>
        <c:axId val="113853952"/>
      </c:barChart>
      <c:catAx>
        <c:axId val="11385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3853952"/>
        <c:crosses val="autoZero"/>
        <c:auto val="1"/>
        <c:lblAlgn val="ctr"/>
        <c:lblOffset val="100"/>
        <c:noMultiLvlLbl val="0"/>
      </c:catAx>
      <c:valAx>
        <c:axId val="1138539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385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800" b="1" i="0" baseline="0" dirty="0" smtClean="0">
                <a:effectLst/>
              </a:rPr>
              <a:t>КОЛИЧЕСТВО МЕРОПРИЯТИЙ В РАМКАХ МЕСЯЧНИКА «ЭКСТРЕМИЗМУ – НЕТ!»</a:t>
            </a:r>
            <a:endParaRPr lang="ru-RU" sz="1600" dirty="0">
              <a:effectLst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ИНВАЛИДОВ В ВОЗРАСТЕ 
ОТ 14 ДО 35 ЛЕТ В НМР
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5AE-4FB0-8EA8-091DBEF532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AE-4FB0-8EA8-091DBEF53205}"/>
              </c:ext>
            </c:extLst>
          </c:dPt>
          <c:dLbls>
            <c:dLbl>
              <c:idx val="0"/>
              <c:layout>
                <c:manualLayout>
                  <c:x val="-0.10988613918256446"/>
                  <c:y val="-2.64512604902919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AE-4FB0-8EA8-091DBEF532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AE-4FB0-8EA8-091DBEF53205}"/>
                </c:ext>
              </c:extLst>
            </c:dLbl>
            <c:dLbl>
              <c:idx val="2"/>
              <c:layout>
                <c:manualLayout>
                  <c:x val="-0.38590816134947098"/>
                  <c:y val="1.2012551697718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AE-4FB0-8EA8-091DBEF53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787</c:v>
                </c:pt>
                <c:pt idx="1">
                  <c:v>3181</c:v>
                </c:pt>
                <c:pt idx="2">
                  <c:v>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AE-4FB0-8EA8-091DBEF532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6-A5AE-4FB0-8EA8-091DBEF532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7-A5AE-4FB0-8EA8-091DBEF53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63552"/>
        <c:axId val="112265088"/>
      </c:barChart>
      <c:catAx>
        <c:axId val="11226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265088"/>
        <c:crosses val="autoZero"/>
        <c:auto val="1"/>
        <c:lblAlgn val="ctr"/>
        <c:lblOffset val="100"/>
        <c:noMultiLvlLbl val="0"/>
      </c:catAx>
      <c:valAx>
        <c:axId val="11226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26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КОЛИЧЕСТВО УЧАСТНИКОВ В РАМКАХ МЕСЯЧНИКА «ЭКСТРЕМИЗМУ – НЕТ!»</a:t>
            </a:r>
            <a:endParaRPr lang="ru-RU" sz="16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ИНВАЛИДОВ В ВОЗРАСТЕ 
ОТ 14 ДО 35 ЛЕТ В НМР
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7502-449F-A29E-544BA965A1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502-449F-A29E-544BA965A1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02-449F-A29E-544BA965A1EB}"/>
                </c:ext>
              </c:extLst>
            </c:dLbl>
            <c:dLbl>
              <c:idx val="1"/>
              <c:layout>
                <c:manualLayout>
                  <c:x val="-0.38590816134947098"/>
                  <c:y val="1.2012551697718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2-449F-A29E-544BA965A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3181</c:v>
                </c:pt>
                <c:pt idx="1">
                  <c:v>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02-449F-A29E-544BA965A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6-7502-449F-A29E-544BA965A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7-7502-449F-A29E-544BA965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63552"/>
        <c:axId val="112265088"/>
      </c:barChart>
      <c:catAx>
        <c:axId val="11226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265088"/>
        <c:crosses val="autoZero"/>
        <c:auto val="1"/>
        <c:lblAlgn val="ctr"/>
        <c:lblOffset val="100"/>
        <c:noMultiLvlLbl val="0"/>
      </c:catAx>
      <c:valAx>
        <c:axId val="1122650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226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11913225411024"/>
          <c:y val="0.18714518324098425"/>
          <c:w val="0.81778106989203658"/>
          <c:h val="0.6543931661320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объединений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9689924620861292E-3"/>
                  <c:y val="1.8518518518518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ED-41C3-8B76-2CE777457DFA}"/>
                </c:ext>
              </c:extLst>
            </c:dLbl>
            <c:spPr>
              <a:solidFill>
                <a:schemeClr val="accent5">
                  <a:lumMod val="7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ED-41C3-8B76-2CE777457D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278</c:v>
                </c:pt>
                <c:pt idx="1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ED-41C3-8B76-2CE777457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00288"/>
        <c:axId val="115110272"/>
      </c:barChart>
      <c:catAx>
        <c:axId val="11510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110272"/>
        <c:crosses val="autoZero"/>
        <c:auto val="1"/>
        <c:lblAlgn val="ctr"/>
        <c:lblOffset val="100"/>
        <c:noMultiLvlLbl val="0"/>
      </c:catAx>
      <c:valAx>
        <c:axId val="11511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51002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0113176825119092"/>
          <c:w val="0.96744195957464085"/>
          <c:h val="0.1792281520365509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0563240092"/>
          <c:y val="6.0657861736581872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УЧРЕЖДЕНИЙ/ОБЪЕДИНЕНИЙ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CA7-416D-9FF4-7B123CB3D0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CA7-416D-9FF4-7B123CB3D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</c:v>
                </c:pt>
                <c:pt idx="1">
                  <c:v>6</c:v>
                </c:pt>
                <c:pt idx="2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7-416D-9FF4-7B123CB3D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43296"/>
        <c:axId val="117544832"/>
      </c:barChart>
      <c:catAx>
        <c:axId val="11754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544832"/>
        <c:crosses val="autoZero"/>
        <c:auto val="1"/>
        <c:lblAlgn val="ctr"/>
        <c:lblOffset val="100"/>
        <c:noMultiLvlLbl val="0"/>
      </c:catAx>
      <c:valAx>
        <c:axId val="1175448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754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8598136821357"/>
          <c:y val="0.13624638799493294"/>
          <c:w val="0.81778106989203658"/>
          <c:h val="0.6543931661320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8-4FF8-AD7A-54D2887306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550</c:v>
                </c:pt>
                <c:pt idx="1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8-4FF8-AD7A-54D288730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74528"/>
        <c:axId val="116388608"/>
      </c:barChart>
      <c:catAx>
        <c:axId val="11637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388608"/>
        <c:crosses val="autoZero"/>
        <c:auto val="1"/>
        <c:lblAlgn val="ctr"/>
        <c:lblOffset val="100"/>
        <c:noMultiLvlLbl val="0"/>
      </c:catAx>
      <c:valAx>
        <c:axId val="11638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374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0113176825119092"/>
          <c:w val="0.96744195957464085"/>
          <c:h val="0.1792281520365509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9794913218213"/>
          <c:y val="0.14700325513898743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молодежных творческих коллективов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1-40D2-B481-F4028C14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21120"/>
        <c:axId val="118039296"/>
      </c:barChart>
      <c:catAx>
        <c:axId val="11802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8039296"/>
        <c:crosses val="autoZero"/>
        <c:auto val="1"/>
        <c:lblAlgn val="ctr"/>
        <c:lblOffset val="100"/>
        <c:noMultiLvlLbl val="0"/>
      </c:catAx>
      <c:valAx>
        <c:axId val="1180392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80211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0113176825119092"/>
          <c:w val="0.96744195957464085"/>
          <c:h val="0.1792281520365509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0563240094"/>
          <c:y val="6.0657861736581872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10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5-4A18-8C8F-5D7BD7E19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60448"/>
        <c:axId val="119570432"/>
      </c:barChart>
      <c:catAx>
        <c:axId val="11956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9570432"/>
        <c:crosses val="autoZero"/>
        <c:auto val="1"/>
        <c:lblAlgn val="ctr"/>
        <c:lblOffset val="100"/>
        <c:noMultiLvlLbl val="0"/>
      </c:catAx>
      <c:valAx>
        <c:axId val="1195704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9560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19415311543547428"/>
          <c:y val="0"/>
          <c:w val="0.64464395208472602"/>
          <c:h val="0.139450821643807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0563240092"/>
          <c:y val="6.0657861736581872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УЧРЕЖДЕНИЙ/ОБЪЕДИНЕНИЙ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38C-450F-A265-2651F0A37F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5D4-43BE-B74D-3FF1350EEC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4-43BE-B74D-3FF1350EE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43296"/>
        <c:axId val="117544832"/>
      </c:barChart>
      <c:catAx>
        <c:axId val="11754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544832"/>
        <c:crosses val="autoZero"/>
        <c:auto val="1"/>
        <c:lblAlgn val="ctr"/>
        <c:lblOffset val="100"/>
        <c:noMultiLvlLbl val="0"/>
      </c:catAx>
      <c:valAx>
        <c:axId val="1175448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754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16997622421865"/>
          <c:y val="0.14057779556926184"/>
          <c:w val="0.76531851612773594"/>
          <c:h val="0.65342856431549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Работающая молодежь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3616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4F-4333-AE0E-DFE738A1C6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4F-4333-AE0E-DFE738A1C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3616</c:v>
                </c:pt>
                <c:pt idx="1">
                  <c:v>3460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2-4FF7-B02F-726AC8B403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1-3952-4FF7-B02F-726AC8B403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2-3952-4FF7-B02F-726AC8B403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занятая молодежь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732013363493128E-2"/>
                  <c:y val="-2.25840321606102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16722347887933E-2"/>
                      <c:h val="0.1203229022635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52-4FF7-B02F-726AC8B403BE}"/>
                </c:ext>
              </c:extLst>
            </c:dLbl>
            <c:dLbl>
              <c:idx val="1"/>
              <c:layout>
                <c:manualLayout>
                  <c:x val="2.4116626624718404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52-4FF7-B02F-726AC8B40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111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52-4FF7-B02F-726AC8B40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40832"/>
        <c:axId val="76054912"/>
      </c:barChart>
      <c:catAx>
        <c:axId val="7604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54912"/>
        <c:crosses val="autoZero"/>
        <c:auto val="1"/>
        <c:lblAlgn val="ctr"/>
        <c:lblOffset val="100"/>
        <c:noMultiLvlLbl val="0"/>
      </c:catAx>
      <c:valAx>
        <c:axId val="760549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760408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7934897313094"/>
          <c:y val="6.9861232623699823E-2"/>
          <c:w val="0.84742065102686903"/>
          <c:h val="0.75007217847769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молодых предпринимателей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6-43F8-8DBE-6061430836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самозанятых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213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6-43F8-8DBE-606143083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95520"/>
        <c:axId val="120797056"/>
      </c:barChart>
      <c:catAx>
        <c:axId val="12079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797056"/>
        <c:crosses val="autoZero"/>
        <c:auto val="1"/>
        <c:lblAlgn val="ctr"/>
        <c:lblOffset val="100"/>
        <c:noMultiLvlLbl val="0"/>
      </c:catAx>
      <c:valAx>
        <c:axId val="12079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795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0113176825119092"/>
          <c:w val="0.96744195957464085"/>
          <c:h val="0.17922815203655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ОБЩЕЕ КОЛИЧЕСТВО</a:t>
            </a:r>
            <a:r>
              <a:rPr lang="ru-RU" sz="2000" baseline="0" dirty="0" smtClean="0"/>
              <a:t> ИНВАЛИДОВ В ВОЗРАСТЕ </a:t>
            </a:r>
          </a:p>
          <a:p>
            <a:pPr>
              <a:defRPr/>
            </a:pPr>
            <a:r>
              <a:rPr lang="ru-RU" sz="2000" baseline="0" dirty="0" smtClean="0"/>
              <a:t>ОТ 14 ДО 35 ЛЕТ</a:t>
            </a:r>
            <a:endParaRPr lang="ru-RU" sz="20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ИНВАЛИДОВ В ВОЗРАСТЕ 
ОТ 14 ДО 35 ЛЕТ В НМР
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0D0C-460A-9EA0-28D46A5575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D0C-460A-9EA0-28D46A5575D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0C-460A-9EA0-28D46A5575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C-460A-9EA0-28D46A557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999</c:v>
                </c:pt>
                <c:pt idx="1">
                  <c:v>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0C-460A-9EA0-28D46A5575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6-0D0C-460A-9EA0-28D46A5575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7-0D0C-460A-9EA0-28D46A557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74880"/>
        <c:axId val="120876416"/>
      </c:barChart>
      <c:catAx>
        <c:axId val="12087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876416"/>
        <c:crosses val="autoZero"/>
        <c:auto val="1"/>
        <c:lblAlgn val="ctr"/>
        <c:lblOffset val="100"/>
        <c:noMultiLvlLbl val="0"/>
      </c:catAx>
      <c:valAx>
        <c:axId val="12087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8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baseline="0" dirty="0" smtClean="0"/>
              <a:t>ПРОВЕДЕННЫЕ МЕРОПРИЯТИЯ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ИНВАЛИДОВ В ВОЗРАСТЕ 
ОТ 14 ДО 35 ЛЕТ В НМР
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0-45FD-A50C-1A4F45743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74880"/>
        <c:axId val="120876416"/>
      </c:barChart>
      <c:catAx>
        <c:axId val="12087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876416"/>
        <c:crosses val="autoZero"/>
        <c:auto val="1"/>
        <c:lblAlgn val="ctr"/>
        <c:lblOffset val="100"/>
        <c:noMultiLvlLbl val="0"/>
      </c:catAx>
      <c:valAx>
        <c:axId val="12087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8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baseline="0" dirty="0" smtClean="0">
                <a:effectLst/>
              </a:rPr>
              <a:t>МЕРОПРИЯТИЯ ПО ФОРМИРОВАНИЮ ПОЗИТИВНОГО ОТНОШЕНИЯ К ЛЮДЯМ С ОВЗ</a:t>
            </a:r>
            <a:endParaRPr lang="ru-RU" sz="1800" baseline="0" dirty="0" smtClean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5-46BE-B36A-CEBF47A53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1-3285-46BE-B36A-CEBF47A53D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2-3285-46BE-B36A-CEBF47A53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74880"/>
        <c:axId val="120876416"/>
      </c:barChart>
      <c:catAx>
        <c:axId val="12087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876416"/>
        <c:crosses val="autoZero"/>
        <c:auto val="1"/>
        <c:lblAlgn val="ctr"/>
        <c:lblOffset val="100"/>
        <c:noMultiLvlLbl val="0"/>
      </c:catAx>
      <c:valAx>
        <c:axId val="12087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8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00" dirty="0" smtClean="0"/>
              <a:t>КОЛИЧЕСТВО ПРОВЕДЕННЫХ МЕРОПРИЯТИЙ</a:t>
            </a:r>
            <a:endParaRPr lang="ru-RU" sz="13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состоящих на учете в ПДН 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29B-4488-BC40-F90D48015D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9B-4488-BC40-F90D48015D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66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B-4488-BC40-F90D48015D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9B-4488-BC40-F90D48015D3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3308</c:v>
                </c:pt>
                <c:pt idx="1">
                  <c:v>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9B-4488-BC40-F90D48015D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5-E29B-4488-BC40-F90D48015D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6-E29B-4488-BC40-F90D48015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85376"/>
        <c:axId val="84099456"/>
      </c:barChart>
      <c:catAx>
        <c:axId val="8408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099456"/>
        <c:crosses val="autoZero"/>
        <c:auto val="1"/>
        <c:lblAlgn val="ctr"/>
        <c:lblOffset val="100"/>
        <c:noMultiLvlLbl val="0"/>
      </c:catAx>
      <c:valAx>
        <c:axId val="840994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840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00" dirty="0" smtClean="0"/>
              <a:t>КОЛИЧЕСТВО МОЛОДЁЖИ,</a:t>
            </a:r>
            <a:r>
              <a:rPr lang="ru-RU" sz="1300" baseline="0" dirty="0" smtClean="0"/>
              <a:t> ПОСЕТИВШЕЙ УЧРЕЖДЕНИЯ </a:t>
            </a:r>
            <a:endParaRPr lang="ru-RU" sz="13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состоящих на учете в ПДН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7C4-41B9-8D3A-4B7F247587EC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81262</c:v>
                </c:pt>
                <c:pt idx="1">
                  <c:v>93767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4-41B9-8D3A-4B7F247587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3-E7C4-41B9-8D3A-4B7F247587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4-E7C4-41B9-8D3A-4B7F24758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46208"/>
        <c:axId val="82858752"/>
      </c:barChart>
      <c:catAx>
        <c:axId val="46046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2858752"/>
        <c:crosses val="autoZero"/>
        <c:auto val="1"/>
        <c:lblAlgn val="ctr"/>
        <c:lblOffset val="100"/>
        <c:noMultiLvlLbl val="0"/>
      </c:catAx>
      <c:valAx>
        <c:axId val="828587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460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ОХВАТ МОЛОДЕЖИ СИСТЕМАТИЧЕСКИМИ ЗАНЯТИЯМИ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состоящих на учете в ПДН 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1E9-4B43-A870-D39D121D6B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1E9-4B43-A870-D39D121D6BF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50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9-4B43-A870-D39D121D6B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9-4B43-A870-D39D121D6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E9-4B43-A870-D39D121D6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5-71E9-4B43-A870-D39D121D6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6-71E9-4B43-A870-D39D121D6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95648"/>
        <c:axId val="97286784"/>
      </c:barChart>
      <c:catAx>
        <c:axId val="9679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286784"/>
        <c:crosses val="autoZero"/>
        <c:auto val="1"/>
        <c:lblAlgn val="ctr"/>
        <c:lblOffset val="100"/>
        <c:noMultiLvlLbl val="0"/>
      </c:catAx>
      <c:valAx>
        <c:axId val="972867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9679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11913225411024"/>
          <c:y val="0.18714518324098411"/>
          <c:w val="0.81778106989203658"/>
          <c:h val="0.6543931661320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БРАКОВ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A-4BB5-999C-3C5B5E9537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РАЗВОДОВ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A-4BB5-999C-3C5B5E953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04640"/>
        <c:axId val="104306176"/>
      </c:barChart>
      <c:catAx>
        <c:axId val="10430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306176"/>
        <c:crosses val="autoZero"/>
        <c:auto val="1"/>
        <c:lblAlgn val="ctr"/>
        <c:lblOffset val="100"/>
        <c:noMultiLvlLbl val="0"/>
      </c:catAx>
      <c:valAx>
        <c:axId val="1043061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0430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11913225411024"/>
          <c:y val="0.18714518324098411"/>
          <c:w val="0.81778106989203658"/>
          <c:h val="0.6543931661320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БРАКОВ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Лист1!$B$3</c:f>
              <c:numCache>
                <c:formatCode>#,##0</c:formatCode>
                <c:ptCount val="1"/>
                <c:pt idx="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E-4E81-A94C-1CC53DB36B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РАЗВОДОВ</c:v>
                </c:pt>
              </c:strCache>
            </c:strRef>
          </c:tx>
          <c:spPr>
            <a:solidFill>
              <a:srgbClr val="3FAF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Лист1!$C$3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E-4E81-A94C-1CC53DB36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04640"/>
        <c:axId val="104306176"/>
      </c:barChart>
      <c:catAx>
        <c:axId val="10430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306176"/>
        <c:crosses val="autoZero"/>
        <c:auto val="1"/>
        <c:lblAlgn val="ctr"/>
        <c:lblOffset val="100"/>
        <c:noMultiLvlLbl val="0"/>
      </c:catAx>
      <c:valAx>
        <c:axId val="1043061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04304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3508238553514158"/>
          <c:w val="0.96744195957464085"/>
          <c:h val="0.1452775347526004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6934041589"/>
          <c:y val="4.7934716111124459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A59-4D0D-AB1B-22714C23CC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A59-4D0D-AB1B-22714C23CC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5B-437F-8C89-D54470BFF1B7}"/>
                </c:ext>
              </c:extLst>
            </c:dLbl>
            <c:dLbl>
              <c:idx val="1"/>
              <c:layout>
                <c:manualLayout>
                  <c:x val="-0.16437106291603379"/>
                  <c:y val="-4.241035052989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0399522568171"/>
                      <c:h val="0.11626814294759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59-4D0D-AB1B-22714C23C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</c:v>
                </c:pt>
                <c:pt idx="1">
                  <c:v>4</c:v>
                </c:pt>
                <c:pt idx="2" formatCode="General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9-4D0D-AB1B-22714C23C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67456"/>
        <c:axId val="104493824"/>
      </c:barChart>
      <c:catAx>
        <c:axId val="10446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4493824"/>
        <c:crosses val="autoZero"/>
        <c:auto val="1"/>
        <c:lblAlgn val="ctr"/>
        <c:lblOffset val="100"/>
        <c:noMultiLvlLbl val="0"/>
      </c:catAx>
      <c:valAx>
        <c:axId val="1044938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0446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13434507404"/>
          <c:y val="4.5145577111225382E-2"/>
          <c:w val="0.83361869436760005"/>
          <c:h val="0.78088055940611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</c:v>
                </c:pt>
              </c:strCache>
            </c:strRef>
          </c:tx>
          <c:spPr>
            <a:solidFill>
              <a:srgbClr val="009B8E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C25-44D7-8705-82A2189D4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C25-44D7-8705-82A2189D4D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1455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DA-41DE-B72D-83EF2341E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1455</c:v>
                </c:pt>
                <c:pt idx="1">
                  <c:v>500</c:v>
                </c:pt>
                <c:pt idx="2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5-44D7-8705-82A2189D4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12416"/>
        <c:axId val="96413952"/>
      </c:barChart>
      <c:catAx>
        <c:axId val="9641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6413952"/>
        <c:crosses val="autoZero"/>
        <c:auto val="1"/>
        <c:lblAlgn val="ctr"/>
        <c:lblOffset val="100"/>
        <c:noMultiLvlLbl val="0"/>
      </c:catAx>
      <c:valAx>
        <c:axId val="964139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9641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0.44764</cdr:x>
      <cdr:y>0.39686</cdr:y>
    </cdr:from>
    <cdr:to>
      <cdr:x>0.78272</cdr:x>
      <cdr:y>0.47309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6886" y="1207827"/>
          <a:ext cx="873454" cy="232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0.27487</cdr:x>
      <cdr:y>0.73767</cdr:y>
    </cdr:from>
    <cdr:to>
      <cdr:x>0.59686</cdr:x>
      <cdr:y>0.80717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508" y="2245058"/>
          <a:ext cx="839337" cy="21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0.07977</cdr:x>
      <cdr:y>0.05295</cdr:y>
    </cdr:from>
    <cdr:to>
      <cdr:x>0.8442</cdr:x>
      <cdr:y>0.13587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449" y="173237"/>
          <a:ext cx="2955746" cy="27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0.02545</cdr:x>
      <cdr:y>0.28172</cdr:y>
    </cdr:from>
    <cdr:to>
      <cdr:x>1</cdr:x>
      <cdr:y>0.44839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407" y="1159203"/>
          <a:ext cx="4802193" cy="68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0.47802</cdr:x>
      <cdr:y>0.3365</cdr:y>
    </cdr:from>
    <cdr:to>
      <cdr:x>0.8131</cdr:x>
      <cdr:y>0.41273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917" y="1182810"/>
          <a:ext cx="1387870" cy="26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4800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0.22424</cdr:x>
      <cdr:y>0.73528</cdr:y>
    </cdr:from>
    <cdr:to>
      <cdr:x>0.54623</cdr:x>
      <cdr:y>0.80478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8761" y="2584511"/>
          <a:ext cx="1333653" cy="24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 3100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0.44764</cdr:x>
      <cdr:y>0.39686</cdr:y>
    </cdr:from>
    <cdr:to>
      <cdr:x>0.78272</cdr:x>
      <cdr:y>0.47309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6886" y="1207827"/>
          <a:ext cx="873454" cy="232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0.27487</cdr:x>
      <cdr:y>0.73767</cdr:y>
    </cdr:from>
    <cdr:to>
      <cdr:x>0.59686</cdr:x>
      <cdr:y>0.80717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508" y="2245058"/>
          <a:ext cx="839337" cy="21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0.0957</cdr:x>
      <cdr:y>0.05295</cdr:y>
    </cdr:from>
    <cdr:to>
      <cdr:x>0.86013</cdr:x>
      <cdr:y>0.13587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551" y="217889"/>
          <a:ext cx="3654740" cy="34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КОЛИЧЕСТВО ДЕТЕЙ, МОЛОДЁЖИ</a:t>
          </a:r>
          <a:endParaRPr lang="ru-RU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0.08711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717204" cy="36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ПАТРИОТИЧЕСКИЕ ОБЪЕДИНЕНИЯ </a:t>
          </a:r>
          <a:endParaRPr lang="ru-RU" sz="18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0.98665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58510" cy="376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05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7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8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5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18E28F-03AE-483A-B509-51579AC60FB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284016-2BED-484D-92B8-E8BCEECB64F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Arial Narrow" panose="020B0606020202030204" pitchFamily="34" charset="0"/>
              </a:rPr>
              <a:t>Таймасов</a:t>
            </a:r>
            <a:r>
              <a:rPr lang="ru-RU" b="1" dirty="0" smtClean="0">
                <a:latin typeface="Arial Narrow" panose="020B0606020202030204" pitchFamily="34" charset="0"/>
              </a:rPr>
              <a:t> Равиль </a:t>
            </a:r>
            <a:r>
              <a:rPr lang="ru-RU" b="1" dirty="0" err="1" smtClean="0">
                <a:latin typeface="Arial Narrow" panose="020B0606020202030204" pitchFamily="34" charset="0"/>
              </a:rPr>
              <a:t>шамилевич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500" b="1" dirty="0" smtClean="0"/>
              <a:t>Заместитель начальника по делам молодежи, спорту и туризму</a:t>
            </a:r>
            <a:endParaRPr lang="ru-RU" sz="15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451AFC9-A15D-40BF-A6EF-12CDB1DBD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686202"/>
            <a:ext cx="100584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 РАБОТЕ С МОЛОДЕЖЬЮ </a:t>
            </a:r>
            <a:br>
              <a:rPr lang="ru-RU" sz="4000" b="1" dirty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 smtClean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АКТАНЫШСКОМ </a:t>
            </a:r>
            <a:r>
              <a:rPr lang="ru-RU" sz="4000" b="1" dirty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МУНИЦИПАЛЬНОМ РАЙОНЕ РЕСПУБЛИКИ </a:t>
            </a:r>
            <a:r>
              <a:rPr lang="ru-RU" sz="4000" b="1" dirty="0" smtClean="0">
                <a:solidFill>
                  <a:srgbClr val="009B8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ТАТАРСТАН</a:t>
            </a:r>
            <a:endParaRPr lang="ru-RU" sz="4000" b="1" dirty="0">
              <a:solidFill>
                <a:srgbClr val="003BA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140927" y="427339"/>
            <a:ext cx="10014753" cy="623248"/>
            <a:chOff x="498699" y="-477333"/>
            <a:chExt cx="9658257" cy="62324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498699" y="-477333"/>
              <a:ext cx="5828815" cy="62324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600" b="1" dirty="0" smtClean="0">
                  <a:solidFill>
                    <a:schemeClr val="accent5">
                      <a:lumMod val="75000"/>
                    </a:schemeClr>
                  </a:solidFill>
                  <a:latin typeface="Bahnschrift SemiBold SemiConden" panose="020B0502040204020203" pitchFamily="34" charset="0"/>
                  <a:cs typeface="Arial" panose="020B0604020202020204" pitchFamily="34" charset="0"/>
                </a:rPr>
                <a:t>МУНИЦИПАЛЬНЫЕ ПРОГРАММЫ</a:t>
              </a:r>
              <a:endParaRPr lang="ru-RU" sz="36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8660" y="-253561"/>
              <a:ext cx="2368296" cy="216408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1179556" y="1050587"/>
            <a:ext cx="9976124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90689"/>
              </p:ext>
            </p:extLst>
          </p:nvPr>
        </p:nvGraphicFramePr>
        <p:xfrm>
          <a:off x="1" y="1340659"/>
          <a:ext cx="12191999" cy="5632900"/>
        </p:xfrm>
        <a:graphic>
          <a:graphicData uri="http://schemas.openxmlformats.org/drawingml/2006/table">
            <a:tbl>
              <a:tblPr/>
              <a:tblGrid>
                <a:gridCol w="413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1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 (с указанием нормативно-правового статуса), сроки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Бюджет, в руб.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в руб.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 (факт)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Индикатор (показатель) эффективности программы (указать несколько при наличии - наименование и цифровое (или доля) значение на предшествующий текущий год)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молодежной политики в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Актанышском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на 2021-2025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3286,6 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3286,6 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Реализация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социально значимых мероприятий в области молодежной политики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Развитие молодежной политики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«Профилактика наркотизации населения в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Актанышском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на 2019-2022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100 000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направленные на снижение употребления и незаконного распространения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наркотиков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и экстремизма в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Актанышском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муниципальном районе на 2021-2023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по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профилактике терроризма и экстремизма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«Работающая молодежь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Актанышского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2021 год, 2022 год»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и развитие социальной активности работающей молодежи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 «Сельская молодежь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Актанышского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муниципального района Республики Татарстан на 2021-2023 годы»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повышения социальной, экономической активности сельской молодежи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32783"/>
                  </a:ext>
                </a:extLst>
              </a:tr>
              <a:tr h="85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«Развитие добровольческого (волонтерского) движения на территории муниципального образования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Актанышский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Татарстан до 2026 года» 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граждан, вовлеченных в добровольческую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«Патриотическое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воспитание детей и молодежи в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Актанышском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муниципальном районе на 2021-2026 годы»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348 000,0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340 700,0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по формированию у детей и молодежи высокого  патриотического сознания, высокого патриотического сознания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5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60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651757" y="876499"/>
            <a:ext cx="9372728" cy="684803"/>
            <a:chOff x="1464982" y="-310275"/>
            <a:chExt cx="9039086" cy="68480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1464982" y="-310275"/>
              <a:ext cx="3853057" cy="68480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accent5">
                      <a:lumMod val="75000"/>
                    </a:schemeClr>
                  </a:solidFill>
                  <a:latin typeface="Bahnschrift SemiBold SemiConden" panose="020B0502040204020203" pitchFamily="34" charset="0"/>
                  <a:cs typeface="Arial" panose="020B0604020202020204" pitchFamily="34" charset="0"/>
                </a:rPr>
                <a:t>Молодые семьи </a:t>
              </a:r>
              <a:endParaRPr lang="ru-RU" sz="40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5925" y="94170"/>
              <a:ext cx="3068143" cy="28035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1179556" y="1739196"/>
            <a:ext cx="9976124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13168427"/>
              </p:ext>
            </p:extLst>
          </p:nvPr>
        </p:nvGraphicFramePr>
        <p:xfrm>
          <a:off x="6342432" y="2198612"/>
          <a:ext cx="4234775" cy="37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59898" y="2023673"/>
            <a:ext cx="485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КОЛИЧЕСТВО БРАКОВ И РАЗВОДОВ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83999722"/>
              </p:ext>
            </p:extLst>
          </p:nvPr>
        </p:nvGraphicFramePr>
        <p:xfrm>
          <a:off x="1414736" y="2059232"/>
          <a:ext cx="4090323" cy="389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114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634652" y="1019703"/>
            <a:ext cx="9460717" cy="684803"/>
            <a:chOff x="-534090" y="117449"/>
            <a:chExt cx="9460717" cy="68480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-534090" y="117449"/>
              <a:ext cx="3298019" cy="68480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4000" b="1" dirty="0" smtClean="0">
                  <a:solidFill>
                    <a:schemeClr val="accent5">
                      <a:lumMod val="75000"/>
                    </a:schemeClr>
                  </a:solidFill>
                  <a:latin typeface="Bahnschrift SemiBold SemiConden" panose="020B0502040204020203" pitchFamily="34" charset="0"/>
                  <a:cs typeface="Arial" panose="020B0604020202020204" pitchFamily="34" charset="0"/>
                </a:rPr>
                <a:t>ЛЕТНИЙ ОТДЫХ</a:t>
              </a:r>
              <a:endParaRPr lang="ru-RU" sz="40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1189283" y="1751431"/>
            <a:ext cx="9966397" cy="453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8920" y="1832989"/>
            <a:ext cx="1913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BA3"/>
                </a:solidFill>
              </a:rPr>
              <a:t>1</a:t>
            </a:r>
          </a:p>
          <a:p>
            <a:r>
              <a:rPr lang="ru-RU" sz="2000" b="1" dirty="0" smtClean="0">
                <a:latin typeface="Bahnschrift Condensed" panose="020B0502040204020203" pitchFamily="34" charset="0"/>
              </a:rPr>
              <a:t>СТАЦИОНАРНЫЙ ЛАГЕРЬ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920" y="2971762"/>
            <a:ext cx="17387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BA3"/>
                </a:solidFill>
              </a:rPr>
              <a:t>15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ПРИШКОЛЬНЫХ ЛАГЕРЯ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8175" y="4075442"/>
            <a:ext cx="19545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BA3"/>
                </a:solidFill>
              </a:rPr>
              <a:t>1</a:t>
            </a:r>
            <a:r>
              <a:rPr lang="ru-RU" sz="2800" b="1" dirty="0" smtClean="0">
                <a:solidFill>
                  <a:srgbClr val="003BA3"/>
                </a:solidFill>
              </a:rPr>
              <a:t>6</a:t>
            </a:r>
          </a:p>
          <a:p>
            <a:r>
              <a:rPr lang="ru-RU" sz="2000" b="1" dirty="0" smtClean="0">
                <a:latin typeface="Bahnschrift Condensed" panose="020B0502040204020203" pitchFamily="34" charset="0"/>
              </a:rPr>
              <a:t>ЛАГЕРЯ ТРУДА И ОТДЫХА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8175" y="5117566"/>
            <a:ext cx="190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BA3"/>
                </a:solidFill>
              </a:rPr>
              <a:t>1</a:t>
            </a:r>
            <a:endParaRPr lang="ru-RU" sz="2800" b="1" dirty="0" smtClean="0">
              <a:solidFill>
                <a:srgbClr val="003BA3"/>
              </a:solidFill>
            </a:endParaRPr>
          </a:p>
          <a:p>
            <a:r>
              <a:rPr lang="ru-RU" sz="2000" b="1" dirty="0" smtClean="0">
                <a:latin typeface="Bahnschrift Condensed" panose="020B0502040204020203" pitchFamily="34" charset="0"/>
              </a:rPr>
              <a:t>ПАЛАТОЧНЫЙ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ЛАГЕРЬ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3375" y="2472918"/>
            <a:ext cx="515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КОЛИЧЕСТВО ОРГАНИЗАЦИЙ ОТДЫХА И ОЗДОРОВЛЕНИЯ ДЕТЕЙ И МОЛОДЕЖИ</a:t>
            </a:r>
            <a:endParaRPr lang="ru-RU" sz="1600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01404077"/>
              </p:ext>
            </p:extLst>
          </p:nvPr>
        </p:nvGraphicFramePr>
        <p:xfrm>
          <a:off x="3427962" y="3244643"/>
          <a:ext cx="3919303" cy="299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260226" y="2444991"/>
            <a:ext cx="4720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ОБЩЕЕ КОЛИЧЕСТВО ДЕТЕЙ И МОЛОДЕЖИ ОХВАЧЕННЫХ ВСЕМИ ВИДАМИ ОТДЫХА</a:t>
            </a:r>
            <a:endParaRPr lang="ru-RU" sz="1600" b="1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52035565"/>
              </p:ext>
            </p:extLst>
          </p:nvPr>
        </p:nvGraphicFramePr>
        <p:xfrm>
          <a:off x="7722467" y="3296350"/>
          <a:ext cx="4004457" cy="294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323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97281" y="1220404"/>
            <a:ext cx="10147893" cy="500137"/>
            <a:chOff x="535953" y="328329"/>
            <a:chExt cx="8608046" cy="5001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328329"/>
              <a:ext cx="6582175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8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ДЕЯТЕЛЬНОСТЬ ОБЩЕСТВЕННЫХ ОБЪЕДИНЕНИЙ</a:t>
              </a:r>
              <a:endParaRPr lang="ru-RU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 2.jpg"/>
            <p:cNvPicPr>
              <a:picLocks noChangeAspect="1"/>
            </p:cNvPicPr>
            <p:nvPr/>
          </p:nvPicPr>
          <p:blipFill rotWithShape="1">
            <a:blip r:embed="rId2" cstate="print"/>
            <a:srcRect r="22413"/>
            <a:stretch/>
          </p:blipFill>
          <p:spPr>
            <a:xfrm>
              <a:off x="7306509" y="488296"/>
              <a:ext cx="1837490" cy="21640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1097280" y="1750979"/>
            <a:ext cx="10147894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7280" y="2619062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B8E"/>
                </a:solidFill>
              </a:rPr>
              <a:t>70 </a:t>
            </a:r>
            <a:r>
              <a:rPr lang="ru-RU" sz="2400" b="1" dirty="0" smtClean="0"/>
              <a:t>-</a:t>
            </a:r>
            <a:r>
              <a:rPr lang="ru-RU" dirty="0" smtClean="0"/>
              <a:t> </a:t>
            </a:r>
            <a:r>
              <a:rPr lang="ru-RU" sz="1800" b="1" dirty="0" smtClean="0"/>
              <a:t>ПОСТОЯННЫХ УЧАСТНИКОВ</a:t>
            </a:r>
            <a:endParaRPr lang="ru-RU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0642" y="2619062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ОХВАТ БО</a:t>
            </a:r>
            <a:r>
              <a:rPr lang="ru-RU" sz="1800" dirty="0" smtClean="0"/>
              <a:t>Л</a:t>
            </a:r>
            <a:r>
              <a:rPr lang="ru-RU" sz="1800" b="1" dirty="0" smtClean="0"/>
              <a:t>ЕЕ </a:t>
            </a:r>
            <a:r>
              <a:rPr lang="ru-RU" sz="2400" b="1" dirty="0" smtClean="0">
                <a:solidFill>
                  <a:srgbClr val="009B8E"/>
                </a:solidFill>
              </a:rPr>
              <a:t>700 </a:t>
            </a:r>
            <a:r>
              <a:rPr lang="ru-RU" sz="1800" b="1" dirty="0" smtClean="0"/>
              <a:t>УЧАСТНИКОВ</a:t>
            </a:r>
            <a:endParaRPr lang="ru-RU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642" y="2103704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ПРОВЕДЕНО БОЛЕЕ </a:t>
            </a:r>
            <a:r>
              <a:rPr lang="ru-RU" sz="2400" b="1" dirty="0" smtClean="0">
                <a:solidFill>
                  <a:srgbClr val="009B8E"/>
                </a:solidFill>
              </a:rPr>
              <a:t>20 </a:t>
            </a:r>
            <a:r>
              <a:rPr lang="ru-RU" sz="1800" b="1" dirty="0" smtClean="0"/>
              <a:t>МЕРОПРИЯТИЙ</a:t>
            </a:r>
            <a:endParaRPr lang="ru-RU" sz="18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7920"/>
              </p:ext>
            </p:extLst>
          </p:nvPr>
        </p:nvGraphicFramePr>
        <p:xfrm>
          <a:off x="982494" y="3793789"/>
          <a:ext cx="10359957" cy="1951119"/>
        </p:xfrm>
        <a:graphic>
          <a:graphicData uri="http://schemas.openxmlformats.org/drawingml/2006/table">
            <a:tbl>
              <a:tblPr/>
              <a:tblGrid>
                <a:gridCol w="303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7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статьи расхода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Республиканский бюджет, рублей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Местный бюджет, рублей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Спонсорские средства, рублей</a:t>
                      </a:r>
                      <a:endParaRPr lang="ru-RU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9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финансовой государственной поддержки, оказываемой детским и молодежным общественным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объединениям 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7280" y="2131458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B8E"/>
                </a:solidFill>
              </a:rPr>
              <a:t>5 </a:t>
            </a:r>
            <a:r>
              <a:rPr lang="ru-RU" sz="2400" b="1" dirty="0" smtClean="0"/>
              <a:t>-</a:t>
            </a:r>
            <a:r>
              <a:rPr lang="ru-RU" dirty="0" smtClean="0"/>
              <a:t> </a:t>
            </a:r>
            <a:r>
              <a:rPr lang="ru-RU" sz="1800" b="1" dirty="0" smtClean="0"/>
              <a:t>ОБЩЕСТВЕННЫХ ОБЪЕДИНЕНИЙ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1024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5a8375f91de049494d6073098e8a2f_de8ddc38b379a4eb8b2f2dbea3e92a18.jpg"/>
          <p:cNvPicPr>
            <a:picLocks noChangeAspect="1"/>
          </p:cNvPicPr>
          <p:nvPr/>
        </p:nvPicPr>
        <p:blipFill>
          <a:blip r:embed="rId2" cstate="print"/>
          <a:srcRect l="4717"/>
          <a:stretch>
            <a:fillRect/>
          </a:stretch>
        </p:blipFill>
        <p:spPr>
          <a:xfrm>
            <a:off x="1097280" y="1974986"/>
            <a:ext cx="4295553" cy="385126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67319" y="1306979"/>
            <a:ext cx="10087583" cy="438582"/>
            <a:chOff x="535953" y="328329"/>
            <a:chExt cx="8608047" cy="43858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328329"/>
              <a:ext cx="6650218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ДЕЯТЕЛЬНОСТЬ ОБЩЕСТВЕННЫХ ОБЪЕДИНЕНИЙ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 2.jpg"/>
            <p:cNvPicPr>
              <a:picLocks noChangeAspect="1"/>
            </p:cNvPicPr>
            <p:nvPr/>
          </p:nvPicPr>
          <p:blipFill rotWithShape="1">
            <a:blip r:embed="rId3" cstate="print"/>
            <a:srcRect r="22413"/>
            <a:stretch/>
          </p:blipFill>
          <p:spPr>
            <a:xfrm>
              <a:off x="7306510" y="393249"/>
              <a:ext cx="1837490" cy="216408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1167319" y="1741251"/>
            <a:ext cx="9951396" cy="0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91561" y="2661014"/>
            <a:ext cx="492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B8E"/>
                </a:solidFill>
              </a:rPr>
              <a:t>20</a:t>
            </a:r>
            <a:r>
              <a:rPr lang="ru-RU" sz="1800" dirty="0" smtClean="0"/>
              <a:t>  </a:t>
            </a:r>
            <a:r>
              <a:rPr lang="ru-RU" sz="1700" b="1" dirty="0" smtClean="0"/>
              <a:t>СОСТОЯТ В МОЛОДЕЖНОМ ПАРЛАМЕНТЕ</a:t>
            </a:r>
            <a:endParaRPr lang="ru-RU" sz="17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95597" y="3737418"/>
            <a:ext cx="401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В 2021 ГОДУ ПРОВЕДЕНО </a:t>
            </a:r>
            <a:r>
              <a:rPr lang="ru-RU" sz="2400" b="1" dirty="0" smtClean="0">
                <a:solidFill>
                  <a:srgbClr val="009B8E"/>
                </a:solidFill>
              </a:rPr>
              <a:t>3</a:t>
            </a:r>
            <a:r>
              <a:rPr lang="ru-RU" sz="1700" b="1" dirty="0" smtClean="0">
                <a:solidFill>
                  <a:srgbClr val="009B8E"/>
                </a:solidFill>
              </a:rPr>
              <a:t> </a:t>
            </a:r>
            <a:r>
              <a:rPr lang="ru-RU" sz="1700" b="1" dirty="0" smtClean="0"/>
              <a:t>ВСТРЕЧИ</a:t>
            </a:r>
            <a:endParaRPr lang="ru-RU" sz="17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31698" y="4907002"/>
            <a:ext cx="5410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/>
              <a:t>ПРОВЕДЕНО </a:t>
            </a:r>
            <a:r>
              <a:rPr lang="ru-RU" sz="2400" b="1" dirty="0" smtClean="0">
                <a:solidFill>
                  <a:srgbClr val="009B8E"/>
                </a:solidFill>
              </a:rPr>
              <a:t>1</a:t>
            </a:r>
            <a:r>
              <a:rPr lang="ru-RU" sz="1700" b="1" dirty="0" smtClean="0">
                <a:solidFill>
                  <a:srgbClr val="009B8E"/>
                </a:solidFill>
              </a:rPr>
              <a:t> </a:t>
            </a:r>
            <a:r>
              <a:rPr lang="ru-RU" sz="1700" b="1" dirty="0" smtClean="0"/>
              <a:t>ВСТРЕЧ ГЛАВЫ РАЙОНА С МОЛОДЕЖЬЮ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71304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89761" y="163982"/>
            <a:ext cx="10265919" cy="807913"/>
            <a:chOff x="2509" y="0"/>
            <a:chExt cx="10265919" cy="80791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09" y="0"/>
              <a:ext cx="10265919" cy="807913"/>
              <a:chOff x="2509" y="0"/>
              <a:chExt cx="10265919" cy="807913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09" y="703153"/>
                <a:ext cx="10265919" cy="8354"/>
              </a:xfrm>
              <a:prstGeom prst="line">
                <a:avLst/>
              </a:prstGeom>
              <a:ln>
                <a:solidFill>
                  <a:srgbClr val="009B8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CD8A2F7-2C05-4CFA-9B3A-8B6BAB741A51}"/>
                  </a:ext>
                </a:extLst>
              </p:cNvPr>
              <p:cNvSpPr/>
              <p:nvPr/>
            </p:nvSpPr>
            <p:spPr>
              <a:xfrm>
                <a:off x="355200" y="0"/>
                <a:ext cx="6708440" cy="80791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5">
                        <a:lumMod val="75000"/>
                      </a:schemeClr>
                    </a:solidFill>
                    <a:cs typeface="Arial" panose="020B0604020202020204" pitchFamily="34" charset="0"/>
                  </a:rPr>
                  <a:t>УЧАСТИЕ В КОНКУРСАХ ГРАНТОВОЙ ПОДДЕРЖКИ</a:t>
                </a:r>
              </a:p>
              <a:p>
                <a:r>
                  <a:rPr lang="ru-RU" sz="2400" b="1" dirty="0" smtClean="0">
                    <a:solidFill>
                      <a:schemeClr val="accent5">
                        <a:lumMod val="75000"/>
                      </a:schemeClr>
                    </a:solidFill>
                    <a:cs typeface="Arial" panose="020B0604020202020204" pitchFamily="34" charset="0"/>
                  </a:rPr>
                  <a:t>И ФОРУМНОЙ КАМПАНИИ</a:t>
                </a:r>
                <a:endParaRPr lang="ru-RU" sz="2400" b="1" dirty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Рисунок 5" descr="VLV 2.jpg"/>
            <p:cNvPicPr>
              <a:picLocks noChangeAspect="1"/>
            </p:cNvPicPr>
            <p:nvPr/>
          </p:nvPicPr>
          <p:blipFill rotWithShape="1">
            <a:blip r:embed="rId2" cstate="print"/>
            <a:srcRect r="22413"/>
            <a:stretch/>
          </p:blipFill>
          <p:spPr>
            <a:xfrm>
              <a:off x="7306510" y="393249"/>
              <a:ext cx="1837490" cy="216408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03196"/>
              </p:ext>
            </p:extLst>
          </p:nvPr>
        </p:nvGraphicFramePr>
        <p:xfrm>
          <a:off x="0" y="968986"/>
          <a:ext cx="12192000" cy="5897206"/>
        </p:xfrm>
        <a:graphic>
          <a:graphicData uri="http://schemas.openxmlformats.org/drawingml/2006/table">
            <a:tbl>
              <a:tblPr/>
              <a:tblGrid>
                <a:gridCol w="439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4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32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22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№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Наименование конкурса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Количество заявок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Количество победителей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Объем привлеченных средств, </a:t>
                      </a:r>
                      <a:r>
                        <a:rPr lang="ru-RU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руб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2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1.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Программа обучения и поддержки лидеров творческих индустрий в России «Культурная инициатива»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97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Всероссийский форум «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Волга»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10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3.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Всероссийский молодежный гражданский образовательный форум «Выше крыши»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4.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Президентские гранты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85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5.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Общероссийский союз общественных объединений «Молодежные социально-экономические инициативы», АНО «Россия – страна возможностей», Российская академия образования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9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6.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XVII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 Всероссийский конкурс «Моя страна – моя Россия» 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92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7.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Всероссийский молодежный образовательный форум «Территория смыслов»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81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8.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Форум «Национальная лига студенческих клубов»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48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9.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Образовательная онлайн – программа «Крылья возможностей»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9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10.</a:t>
                      </a:r>
                      <a:r>
                        <a:rPr lang="ru-RU" sz="11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Всероссийский слёт Национальной лиги студенческих клубов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22366" marR="22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72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4193"/>
              </p:ext>
            </p:extLst>
          </p:nvPr>
        </p:nvGraphicFramePr>
        <p:xfrm>
          <a:off x="-1" y="-10"/>
          <a:ext cx="12192001" cy="6858010"/>
        </p:xfrm>
        <a:graphic>
          <a:graphicData uri="http://schemas.openxmlformats.org/drawingml/2006/table">
            <a:tbl>
              <a:tblPr/>
              <a:tblGrid>
                <a:gridCol w="392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58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80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80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Наименование конкурса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Количество заявок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Количество победителей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Объем привлеченных средств,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руб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29">
                <a:tc vMerge="1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11.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акселератор молодежных межнациональных проектов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12.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социальных и культурных проектов - ритэк - Лукойл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13.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Грант Кабинета Министров РТ для НКО Министерство труда, занятости и социальной защиты РТ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14.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Фонд президентских грантов РФ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15.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форум «Волонтеры Татарстана», Министерство по делам молодежи РТ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6.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молодежный форум «Наш Татарстан. Время возможностей»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17.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V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конкурс грантов ПАО «Татнефть» 2020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 1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18.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социальных и культурных проектов ПАО «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Лукойл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» 2020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     5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19.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конкурс специалистов Учреждений молодежной политики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20.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Конкурс авторских социально - значимых проектов среди районных и первичных отделений АМО РТ #силасела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21.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физических лиц. Минмол.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22.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Молодежный акселератор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этно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– проектов «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Таба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»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9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b="1" kern="1200" dirty="0">
                          <a:latin typeface="Calibri"/>
                          <a:ea typeface="Calibri"/>
                        </a:rPr>
                        <a:t>29.</a:t>
                      </a:r>
                      <a:endParaRPr lang="ru-RU" sz="100" dirty="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" kern="1200" dirty="0">
                          <a:latin typeface="Calibri"/>
                          <a:ea typeface="Calibri"/>
                        </a:rPr>
                        <a:t>Республиканский конкурс специалистов учреждений молодежной политики</a:t>
                      </a:r>
                      <a:endParaRPr lang="ru-RU" sz="100" dirty="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kern="1200">
                          <a:latin typeface="Calibri"/>
                          <a:ea typeface="Calibri"/>
                        </a:rPr>
                        <a:t>1</a:t>
                      </a:r>
                      <a:endParaRPr lang="ru-RU" sz="10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kern="1200">
                          <a:latin typeface="Calibri"/>
                          <a:ea typeface="Calibri"/>
                        </a:rPr>
                        <a:t> </a:t>
                      </a:r>
                      <a:endParaRPr lang="ru-RU" sz="10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kern="1200" dirty="0">
                          <a:latin typeface="Calibri"/>
                          <a:ea typeface="Calibri"/>
                        </a:rPr>
                        <a:t>1</a:t>
                      </a:r>
                      <a:endParaRPr lang="ru-RU" sz="100" dirty="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kern="1200">
                          <a:latin typeface="Calibri"/>
                          <a:ea typeface="Calibri"/>
                        </a:rPr>
                        <a:t> </a:t>
                      </a:r>
                      <a:endParaRPr lang="ru-RU" sz="10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" kern="1200" dirty="0">
                          <a:latin typeface="Calibri"/>
                          <a:ea typeface="Calibri"/>
                        </a:rPr>
                        <a:t>60 000</a:t>
                      </a:r>
                      <a:endParaRPr lang="ru-RU" sz="100" dirty="0"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8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821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39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8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634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Наименование конкурса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Количество заявок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Количество победителей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Объем привлеченных средств,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руб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87">
                <a:tc vMerge="1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23.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социальных и культурных проектов ПАО «Лукойл» на территории Республики Татарстан и Самарской области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24.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конкурс поддержки организаций  (учреждений) муниципальных образований РТ, реализующих комплекс мероприятий, направленный на развитие добровольчества (волонтерства) на территории района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7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25.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по предоставлению субсидий из бюджета РТ некоммерческим организациям, реализующим социально значимые проекты 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28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26.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Форум «Наш Татарстан»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57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27.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конкурс грантов из бюджета РТ для физических лиц на реализацию социально значимых проектов для детей и молодежи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28.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авторских социально – значимых проектов среди районных и первичных отделений АМО РТ #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силасела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57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29.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XXV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Республиканский фестиваль детской, юношеской и молодежной прессы «Алтын ка</a:t>
                      </a:r>
                      <a:r>
                        <a:rPr lang="tt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ләм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 – Золотое перо»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57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30.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профессионального мастерства в сфере молодежной политики РТ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31.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Конкурс на предоставление грантов ПАО «Татнефть»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5451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32.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Республиканский конкурс на лучшую организацию работы с подростками в учреждениях молодежной политики в осенний каникулярный период 2021 года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000" b="1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74" marR="7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5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094685" y="1741373"/>
            <a:ext cx="10049849" cy="1404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293780" y="1118125"/>
            <a:ext cx="9850754" cy="623248"/>
            <a:chOff x="544231" y="143663"/>
            <a:chExt cx="8382396" cy="62324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44231" y="143663"/>
              <a:ext cx="2994327" cy="62324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6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ПРОФИЛАКТИКА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7047689"/>
              </p:ext>
            </p:extLst>
          </p:nvPr>
        </p:nvGraphicFramePr>
        <p:xfrm>
          <a:off x="662688" y="1985522"/>
          <a:ext cx="478103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9A1473B6-CB4A-42AE-8AAF-95E7E11D0E9E}"/>
              </a:ext>
            </a:extLst>
          </p:cNvPr>
          <p:cNvSpPr/>
          <p:nvPr/>
        </p:nvSpPr>
        <p:spPr>
          <a:xfrm>
            <a:off x="8361381" y="4588100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:a16="http://schemas.microsoft.com/office/drawing/2014/main" id="{CABE5468-8551-46B2-8A8D-A74798F2B0BE}"/>
              </a:ext>
            </a:extLst>
          </p:cNvPr>
          <p:cNvSpPr/>
          <p:nvPr/>
        </p:nvSpPr>
        <p:spPr>
          <a:xfrm>
            <a:off x="8695283" y="4588099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D7FB04B9-FE9E-4727-ABD3-BBD714605EE9}"/>
              </a:ext>
            </a:extLst>
          </p:cNvPr>
          <p:cNvSpPr/>
          <p:nvPr/>
        </p:nvSpPr>
        <p:spPr>
          <a:xfrm>
            <a:off x="9049988" y="4588100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id="{0D3C6724-F3B2-41CC-ACB6-E62260096A43}"/>
              </a:ext>
            </a:extLst>
          </p:cNvPr>
          <p:cNvSpPr/>
          <p:nvPr/>
        </p:nvSpPr>
        <p:spPr>
          <a:xfrm>
            <a:off x="8361380" y="3269107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:a16="http://schemas.microsoft.com/office/drawing/2014/main" id="{71ED05C2-E868-4345-8F53-3C5BDBB1F274}"/>
              </a:ext>
            </a:extLst>
          </p:cNvPr>
          <p:cNvSpPr/>
          <p:nvPr/>
        </p:nvSpPr>
        <p:spPr>
          <a:xfrm>
            <a:off x="8695285" y="3269107"/>
            <a:ext cx="284625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4D1A1CEC-2247-4F7D-8B7D-C8A31DDEDB78}"/>
              </a:ext>
            </a:extLst>
          </p:cNvPr>
          <p:cNvSpPr/>
          <p:nvPr/>
        </p:nvSpPr>
        <p:spPr>
          <a:xfrm>
            <a:off x="9049991" y="3269107"/>
            <a:ext cx="284625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1A01B555-A9E6-4A53-9E54-FE4187B5656D}"/>
              </a:ext>
            </a:extLst>
          </p:cNvPr>
          <p:cNvSpPr/>
          <p:nvPr/>
        </p:nvSpPr>
        <p:spPr>
          <a:xfrm>
            <a:off x="8361381" y="2209100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D41C463A-0F05-438B-A15F-9405C8392319}"/>
              </a:ext>
            </a:extLst>
          </p:cNvPr>
          <p:cNvSpPr/>
          <p:nvPr/>
        </p:nvSpPr>
        <p:spPr>
          <a:xfrm>
            <a:off x="8695283" y="2209101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:a16="http://schemas.microsoft.com/office/drawing/2014/main" id="{A39CE52F-718D-43E3-95CE-C2AAFF192AE2}"/>
              </a:ext>
            </a:extLst>
          </p:cNvPr>
          <p:cNvSpPr/>
          <p:nvPr/>
        </p:nvSpPr>
        <p:spPr>
          <a:xfrm>
            <a:off x="9027191" y="2209101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8">
            <a:extLst>
              <a:ext uri="{FF2B5EF4-FFF2-40B4-BE49-F238E27FC236}">
                <a16:creationId xmlns:a16="http://schemas.microsoft.com/office/drawing/2014/main" id="{1A01B555-A9E6-4A53-9E54-FE4187B5656D}"/>
              </a:ext>
            </a:extLst>
          </p:cNvPr>
          <p:cNvSpPr/>
          <p:nvPr/>
        </p:nvSpPr>
        <p:spPr>
          <a:xfrm>
            <a:off x="8201330" y="2297314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8">
            <a:extLst>
              <a:ext uri="{FF2B5EF4-FFF2-40B4-BE49-F238E27FC236}">
                <a16:creationId xmlns:a16="http://schemas.microsoft.com/office/drawing/2014/main" id="{1A01B555-A9E6-4A53-9E54-FE4187B5656D}"/>
              </a:ext>
            </a:extLst>
          </p:cNvPr>
          <p:cNvSpPr/>
          <p:nvPr/>
        </p:nvSpPr>
        <p:spPr>
          <a:xfrm>
            <a:off x="9309128" y="2262882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01B555-A9E6-4A53-9E54-FE4187B5656D}"/>
              </a:ext>
            </a:extLst>
          </p:cNvPr>
          <p:cNvSpPr/>
          <p:nvPr/>
        </p:nvSpPr>
        <p:spPr>
          <a:xfrm>
            <a:off x="9309128" y="2235991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8">
            <a:extLst>
              <a:ext uri="{FF2B5EF4-FFF2-40B4-BE49-F238E27FC236}">
                <a16:creationId xmlns:a16="http://schemas.microsoft.com/office/drawing/2014/main" id="{0D3C6724-F3B2-41CC-ACB6-E62260096A43}"/>
              </a:ext>
            </a:extLst>
          </p:cNvPr>
          <p:cNvSpPr/>
          <p:nvPr/>
        </p:nvSpPr>
        <p:spPr>
          <a:xfrm>
            <a:off x="8361380" y="3253652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1A01B555-A9E6-4A53-9E54-FE4187B5656D}"/>
              </a:ext>
            </a:extLst>
          </p:cNvPr>
          <p:cNvSpPr/>
          <p:nvPr/>
        </p:nvSpPr>
        <p:spPr>
          <a:xfrm>
            <a:off x="9309128" y="2220536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0D3C6724-F3B2-41CC-ACB6-E62260096A43}"/>
              </a:ext>
            </a:extLst>
          </p:cNvPr>
          <p:cNvSpPr/>
          <p:nvPr/>
        </p:nvSpPr>
        <p:spPr>
          <a:xfrm>
            <a:off x="8172148" y="3382488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4D1A1CEC-2247-4F7D-8B7D-C8A31DDEDB78}"/>
              </a:ext>
            </a:extLst>
          </p:cNvPr>
          <p:cNvSpPr/>
          <p:nvPr/>
        </p:nvSpPr>
        <p:spPr>
          <a:xfrm>
            <a:off x="9299063" y="3371710"/>
            <a:ext cx="284625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9A1473B6-CB4A-42AE-8AAF-95E7E11D0E9E}"/>
              </a:ext>
            </a:extLst>
          </p:cNvPr>
          <p:cNvSpPr/>
          <p:nvPr/>
        </p:nvSpPr>
        <p:spPr>
          <a:xfrm>
            <a:off x="8144684" y="4701481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D7FB04B9-FE9E-4727-ABD3-BBD714605EE9}"/>
              </a:ext>
            </a:extLst>
          </p:cNvPr>
          <p:cNvSpPr/>
          <p:nvPr/>
        </p:nvSpPr>
        <p:spPr>
          <a:xfrm>
            <a:off x="9049988" y="4588099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9A1473B6-CB4A-42AE-8AAF-95E7E11D0E9E}"/>
              </a:ext>
            </a:extLst>
          </p:cNvPr>
          <p:cNvSpPr/>
          <p:nvPr/>
        </p:nvSpPr>
        <p:spPr>
          <a:xfrm>
            <a:off x="8144684" y="4701480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D7FB04B9-FE9E-4727-ABD3-BBD714605EE9}"/>
              </a:ext>
            </a:extLst>
          </p:cNvPr>
          <p:cNvSpPr/>
          <p:nvPr/>
        </p:nvSpPr>
        <p:spPr>
          <a:xfrm>
            <a:off x="9299062" y="4701480"/>
            <a:ext cx="284626" cy="8681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813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0334619"/>
              </p:ext>
            </p:extLst>
          </p:nvPr>
        </p:nvGraphicFramePr>
        <p:xfrm>
          <a:off x="362186" y="2935307"/>
          <a:ext cx="4774019" cy="310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0702" y="1868573"/>
            <a:ext cx="374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КОЛИЧЕСТВО МОЛОДЕЖИ, ПРИНИМАЮЩЕЙ УЧАСТИЕ В МЕРОПРИЯТИЯХ, ПРОВЕДЕННЫХ  «ФОРПОСТ»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74507362"/>
              </p:ext>
            </p:extLst>
          </p:nvPr>
        </p:nvGraphicFramePr>
        <p:xfrm>
          <a:off x="4338537" y="1868573"/>
          <a:ext cx="3952018" cy="354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0352178"/>
              </p:ext>
            </p:extLst>
          </p:nvPr>
        </p:nvGraphicFramePr>
        <p:xfrm>
          <a:off x="8361380" y="2368229"/>
          <a:ext cx="3175624" cy="28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1094685" y="1741373"/>
            <a:ext cx="10049849" cy="1404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293780" y="1118125"/>
            <a:ext cx="9850754" cy="623248"/>
            <a:chOff x="544231" y="143663"/>
            <a:chExt cx="8382396" cy="62324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44231" y="143663"/>
              <a:ext cx="2994327" cy="62324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6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ПРОФИЛАКТИКА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VLV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5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D8A2F7-2C05-4CFA-9B3A-8B6BAB74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23111"/>
            <a:ext cx="10058400" cy="4878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СТРУКТУРА УПРАВЛЕНИЯ ПО ДЕЛАМ МОЛОДЁЖИ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44038"/>
              </p:ext>
            </p:extLst>
          </p:nvPr>
        </p:nvGraphicFramePr>
        <p:xfrm>
          <a:off x="1166949" y="1924594"/>
          <a:ext cx="9988731" cy="3688025"/>
        </p:xfrm>
        <a:graphic>
          <a:graphicData uri="http://schemas.openxmlformats.org/drawingml/2006/table">
            <a:tbl>
              <a:tblPr/>
              <a:tblGrid>
                <a:gridCol w="252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2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9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(человек)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(человек)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14 - 17 лет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1 238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4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18 - 24 года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2 063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2174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25 - 30 лет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1 972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1772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31 - 35 лет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69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6 917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97280" y="1716240"/>
            <a:ext cx="10058400" cy="5556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 descr="VLV 2.jpg"/>
          <p:cNvPicPr>
            <a:picLocks noChangeAspect="1"/>
          </p:cNvPicPr>
          <p:nvPr/>
        </p:nvPicPr>
        <p:blipFill rotWithShape="1">
          <a:blip r:embed="rId2" cstate="print"/>
          <a:srcRect r="22413"/>
          <a:stretch/>
        </p:blipFill>
        <p:spPr>
          <a:xfrm>
            <a:off x="8998085" y="1376764"/>
            <a:ext cx="2399334" cy="2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84996" y="1731523"/>
            <a:ext cx="9962902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9"/>
          <p:cNvGrpSpPr/>
          <p:nvPr/>
        </p:nvGrpSpPr>
        <p:grpSpPr>
          <a:xfrm>
            <a:off x="1209029" y="1189583"/>
            <a:ext cx="9790065" cy="561692"/>
            <a:chOff x="504889" y="272610"/>
            <a:chExt cx="8421738" cy="56169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04889" y="272610"/>
              <a:ext cx="5113225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ТРУДОУСТРОЙСТВО МОЛОДЕЖИ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grpSp>
        <p:nvGrpSpPr>
          <p:cNvPr id="9" name="Группа 480"/>
          <p:cNvGrpSpPr/>
          <p:nvPr/>
        </p:nvGrpSpPr>
        <p:grpSpPr>
          <a:xfrm>
            <a:off x="820351" y="2293215"/>
            <a:ext cx="4749445" cy="2905761"/>
            <a:chOff x="4523181" y="699093"/>
            <a:chExt cx="4957911" cy="2905761"/>
          </a:xfrm>
        </p:grpSpPr>
        <p:grpSp>
          <p:nvGrpSpPr>
            <p:cNvPr id="11" name="Группа 12"/>
            <p:cNvGrpSpPr/>
            <p:nvPr/>
          </p:nvGrpSpPr>
          <p:grpSpPr>
            <a:xfrm>
              <a:off x="4523183" y="2734659"/>
              <a:ext cx="4253919" cy="870195"/>
              <a:chOff x="4824247" y="2294751"/>
              <a:chExt cx="4031996" cy="648746"/>
            </a:xfrm>
          </p:grpSpPr>
          <p:grpSp>
            <p:nvGrpSpPr>
              <p:cNvPr id="26" name="그룹 90">
                <a:extLst>
                  <a:ext uri="{FF2B5EF4-FFF2-40B4-BE49-F238E27FC236}">
                    <a16:creationId xmlns:a16="http://schemas.microsoft.com/office/drawing/2014/main" id="{C49F0A73-6A09-451F-AE17-CD113356C9B8}"/>
                  </a:ext>
                </a:extLst>
              </p:cNvPr>
              <p:cNvGrpSpPr/>
              <p:nvPr/>
            </p:nvGrpSpPr>
            <p:grpSpPr>
              <a:xfrm>
                <a:off x="5936932" y="2323191"/>
                <a:ext cx="2919311" cy="620306"/>
                <a:chOff x="1832146" y="1840455"/>
                <a:chExt cx="3892427" cy="82707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8" name="Round Same Side Corner Rectangle 8">
                  <a:extLst>
                    <a:ext uri="{FF2B5EF4-FFF2-40B4-BE49-F238E27FC236}">
                      <a16:creationId xmlns:a16="http://schemas.microsoft.com/office/drawing/2014/main" id="{0D3C6724-F3B2-41CC-ACB6-E62260096A43}"/>
                    </a:ext>
                  </a:extLst>
                </p:cNvPr>
                <p:cNvSpPr/>
                <p:nvPr/>
              </p:nvSpPr>
              <p:spPr>
                <a:xfrm>
                  <a:off x="1832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Round Same Side Corner Rectangle 8">
                  <a:extLst>
                    <a:ext uri="{FF2B5EF4-FFF2-40B4-BE49-F238E27FC236}">
                      <a16:creationId xmlns:a16="http://schemas.microsoft.com/office/drawing/2014/main" id="{71ED05C2-E868-4345-8F53-3C5BDBB1F274}"/>
                    </a:ext>
                  </a:extLst>
                </p:cNvPr>
                <p:cNvSpPr/>
                <p:nvPr/>
              </p:nvSpPr>
              <p:spPr>
                <a:xfrm>
                  <a:off x="2229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Round Same Side Corner Rectangle 8">
                  <a:extLst>
                    <a:ext uri="{FF2B5EF4-FFF2-40B4-BE49-F238E27FC236}">
                      <a16:creationId xmlns:a16="http://schemas.microsoft.com/office/drawing/2014/main" id="{4D1A1CEC-2247-4F7D-8B7D-C8A31DDEDB78}"/>
                    </a:ext>
                  </a:extLst>
                </p:cNvPr>
                <p:cNvSpPr/>
                <p:nvPr/>
              </p:nvSpPr>
              <p:spPr>
                <a:xfrm>
                  <a:off x="2627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Round Same Side Corner Rectangle 8">
                  <a:extLst>
                    <a:ext uri="{FF2B5EF4-FFF2-40B4-BE49-F238E27FC236}">
                      <a16:creationId xmlns:a16="http://schemas.microsoft.com/office/drawing/2014/main" id="{DBF0BBC2-A235-4A42-92DE-8D986A5A4C1F}"/>
                    </a:ext>
                  </a:extLst>
                </p:cNvPr>
                <p:cNvSpPr/>
                <p:nvPr/>
              </p:nvSpPr>
              <p:spPr>
                <a:xfrm>
                  <a:off x="3024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Round Same Side Corner Rectangle 8">
                  <a:extLst>
                    <a:ext uri="{FF2B5EF4-FFF2-40B4-BE49-F238E27FC236}">
                      <a16:creationId xmlns:a16="http://schemas.microsoft.com/office/drawing/2014/main" id="{5E00C79F-F6DA-425F-B9A1-33AB829707E5}"/>
                    </a:ext>
                  </a:extLst>
                </p:cNvPr>
                <p:cNvSpPr/>
                <p:nvPr/>
              </p:nvSpPr>
              <p:spPr>
                <a:xfrm>
                  <a:off x="34225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3" name="Round Same Side Corner Rectangle 8">
                  <a:extLst>
                    <a:ext uri="{FF2B5EF4-FFF2-40B4-BE49-F238E27FC236}">
                      <a16:creationId xmlns:a16="http://schemas.microsoft.com/office/drawing/2014/main" id="{0D61BDCA-CFD0-46EB-BAA1-84E0432765CA}"/>
                    </a:ext>
                  </a:extLst>
                </p:cNvPr>
                <p:cNvSpPr/>
                <p:nvPr/>
              </p:nvSpPr>
              <p:spPr>
                <a:xfrm>
                  <a:off x="3820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Round Same Side Corner Rectangle 8">
                  <a:extLst>
                    <a:ext uri="{FF2B5EF4-FFF2-40B4-BE49-F238E27FC236}">
                      <a16:creationId xmlns:a16="http://schemas.microsoft.com/office/drawing/2014/main" id="{058E6C32-7EC9-465C-9B48-15E2524157D5}"/>
                    </a:ext>
                  </a:extLst>
                </p:cNvPr>
                <p:cNvSpPr/>
                <p:nvPr/>
              </p:nvSpPr>
              <p:spPr>
                <a:xfrm>
                  <a:off x="4217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Round Same Side Corner Rectangle 8">
                  <a:extLst>
                    <a:ext uri="{FF2B5EF4-FFF2-40B4-BE49-F238E27FC236}">
                      <a16:creationId xmlns:a16="http://schemas.microsoft.com/office/drawing/2014/main" id="{27A21FA6-CE68-4B5E-B898-506A5652E01F}"/>
                    </a:ext>
                  </a:extLst>
                </p:cNvPr>
                <p:cNvSpPr/>
                <p:nvPr/>
              </p:nvSpPr>
              <p:spPr>
                <a:xfrm>
                  <a:off x="4615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Round Same Side Corner Rectangle 8">
                  <a:extLst>
                    <a:ext uri="{FF2B5EF4-FFF2-40B4-BE49-F238E27FC236}">
                      <a16:creationId xmlns:a16="http://schemas.microsoft.com/office/drawing/2014/main" id="{6EB3A8D2-5143-469E-A80C-25B57139990C}"/>
                    </a:ext>
                  </a:extLst>
                </p:cNvPr>
                <p:cNvSpPr/>
                <p:nvPr/>
              </p:nvSpPr>
              <p:spPr>
                <a:xfrm>
                  <a:off x="5012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Round Same Side Corner Rectangle 8">
                  <a:extLst>
                    <a:ext uri="{FF2B5EF4-FFF2-40B4-BE49-F238E27FC236}">
                      <a16:creationId xmlns:a16="http://schemas.microsoft.com/office/drawing/2014/main" id="{CCAB275D-EAAE-4BF8-8026-368E671A29D9}"/>
                    </a:ext>
                  </a:extLst>
                </p:cNvPr>
                <p:cNvSpPr/>
                <p:nvPr/>
              </p:nvSpPr>
              <p:spPr>
                <a:xfrm>
                  <a:off x="5410543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7" name="Прямоугольник 3"/>
              <p:cNvSpPr/>
              <p:nvPr/>
            </p:nvSpPr>
            <p:spPr>
              <a:xfrm>
                <a:off x="4824247" y="2294751"/>
                <a:ext cx="1111891" cy="481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/>
                  <a:t>2020 </a:t>
                </a:r>
                <a:r>
                  <a:rPr lang="ru-RU" sz="1600" b="1" dirty="0"/>
                  <a:t>ГОД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FF0000"/>
                    </a:solidFill>
                  </a:rPr>
                  <a:t>24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Группа 13"/>
            <p:cNvGrpSpPr/>
            <p:nvPr/>
          </p:nvGrpSpPr>
          <p:grpSpPr>
            <a:xfrm>
              <a:off x="4523181" y="1660528"/>
              <a:ext cx="4248928" cy="832047"/>
              <a:chOff x="4828977" y="3182958"/>
              <a:chExt cx="4027266" cy="620306"/>
            </a:xfrm>
          </p:grpSpPr>
          <p:grpSp>
            <p:nvGrpSpPr>
              <p:cNvPr id="14" name="그룹 101">
                <a:extLst>
                  <a:ext uri="{FF2B5EF4-FFF2-40B4-BE49-F238E27FC236}">
                    <a16:creationId xmlns:a16="http://schemas.microsoft.com/office/drawing/2014/main" id="{A908DC2D-A36A-4A7F-A4D6-A3BBABD8D13C}"/>
                  </a:ext>
                </a:extLst>
              </p:cNvPr>
              <p:cNvGrpSpPr/>
              <p:nvPr/>
            </p:nvGrpSpPr>
            <p:grpSpPr>
              <a:xfrm>
                <a:off x="5936932" y="3182958"/>
                <a:ext cx="2919311" cy="620306"/>
                <a:chOff x="1832146" y="1840455"/>
                <a:chExt cx="3892427" cy="82707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" name="Round Same Side Corner Rectangle 8">
                  <a:extLst>
                    <a:ext uri="{FF2B5EF4-FFF2-40B4-BE49-F238E27FC236}">
                      <a16:creationId xmlns:a16="http://schemas.microsoft.com/office/drawing/2014/main" id="{1A01B555-A9E6-4A53-9E54-FE4187B5656D}"/>
                    </a:ext>
                  </a:extLst>
                </p:cNvPr>
                <p:cNvSpPr/>
                <p:nvPr/>
              </p:nvSpPr>
              <p:spPr>
                <a:xfrm>
                  <a:off x="1832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Round Same Side Corner Rectangle 8">
                  <a:extLst>
                    <a:ext uri="{FF2B5EF4-FFF2-40B4-BE49-F238E27FC236}">
                      <a16:creationId xmlns:a16="http://schemas.microsoft.com/office/drawing/2014/main" id="{D41C463A-0F05-438B-A15F-9405C8392319}"/>
                    </a:ext>
                  </a:extLst>
                </p:cNvPr>
                <p:cNvSpPr/>
                <p:nvPr/>
              </p:nvSpPr>
              <p:spPr>
                <a:xfrm>
                  <a:off x="2229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Round Same Side Corner Rectangle 8">
                  <a:extLst>
                    <a:ext uri="{FF2B5EF4-FFF2-40B4-BE49-F238E27FC236}">
                      <a16:creationId xmlns:a16="http://schemas.microsoft.com/office/drawing/2014/main" id="{A39CE52F-718D-43E3-95CE-C2AAFF192AE2}"/>
                    </a:ext>
                  </a:extLst>
                </p:cNvPr>
                <p:cNvSpPr/>
                <p:nvPr/>
              </p:nvSpPr>
              <p:spPr>
                <a:xfrm>
                  <a:off x="2627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93905BE8-13C4-4420-B234-2E9BAC125A19}"/>
                    </a:ext>
                  </a:extLst>
                </p:cNvPr>
                <p:cNvSpPr/>
                <p:nvPr/>
              </p:nvSpPr>
              <p:spPr>
                <a:xfrm>
                  <a:off x="3024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0" name="Round Same Side Corner Rectangle 8">
                  <a:extLst>
                    <a:ext uri="{FF2B5EF4-FFF2-40B4-BE49-F238E27FC236}">
                      <a16:creationId xmlns:a16="http://schemas.microsoft.com/office/drawing/2014/main" id="{5C52C68F-FA86-47CA-A3EB-8499DBD72E3D}"/>
                    </a:ext>
                  </a:extLst>
                </p:cNvPr>
                <p:cNvSpPr/>
                <p:nvPr/>
              </p:nvSpPr>
              <p:spPr>
                <a:xfrm>
                  <a:off x="34225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1" name="Round Same Side Corner Rectangle 8">
                  <a:extLst>
                    <a:ext uri="{FF2B5EF4-FFF2-40B4-BE49-F238E27FC236}">
                      <a16:creationId xmlns:a16="http://schemas.microsoft.com/office/drawing/2014/main" id="{01892CCF-A61F-424C-A633-B494C80CB7A9}"/>
                    </a:ext>
                  </a:extLst>
                </p:cNvPr>
                <p:cNvSpPr/>
                <p:nvPr/>
              </p:nvSpPr>
              <p:spPr>
                <a:xfrm>
                  <a:off x="3820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Round Same Side Corner Rectangle 8">
                  <a:extLst>
                    <a:ext uri="{FF2B5EF4-FFF2-40B4-BE49-F238E27FC236}">
                      <a16:creationId xmlns:a16="http://schemas.microsoft.com/office/drawing/2014/main" id="{BA3B04BE-E7E0-4DB8-A444-FA27FFA8862B}"/>
                    </a:ext>
                  </a:extLst>
                </p:cNvPr>
                <p:cNvSpPr/>
                <p:nvPr/>
              </p:nvSpPr>
              <p:spPr>
                <a:xfrm>
                  <a:off x="4217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3" name="Round Same Side Corner Rectangle 8">
                  <a:extLst>
                    <a:ext uri="{FF2B5EF4-FFF2-40B4-BE49-F238E27FC236}">
                      <a16:creationId xmlns:a16="http://schemas.microsoft.com/office/drawing/2014/main" id="{38B11529-6501-4521-8D14-50AE31BF1DDD}"/>
                    </a:ext>
                  </a:extLst>
                </p:cNvPr>
                <p:cNvSpPr/>
                <p:nvPr/>
              </p:nvSpPr>
              <p:spPr>
                <a:xfrm>
                  <a:off x="4615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4" name="Round Same Side Corner Rectangle 8">
                  <a:extLst>
                    <a:ext uri="{FF2B5EF4-FFF2-40B4-BE49-F238E27FC236}">
                      <a16:creationId xmlns:a16="http://schemas.microsoft.com/office/drawing/2014/main" id="{8C5DC27E-66D9-4B9E-8934-66BF0A19567F}"/>
                    </a:ext>
                  </a:extLst>
                </p:cNvPr>
                <p:cNvSpPr/>
                <p:nvPr/>
              </p:nvSpPr>
              <p:spPr>
                <a:xfrm>
                  <a:off x="5012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Round Same Side Corner Rectangle 8">
                  <a:extLst>
                    <a:ext uri="{FF2B5EF4-FFF2-40B4-BE49-F238E27FC236}">
                      <a16:creationId xmlns:a16="http://schemas.microsoft.com/office/drawing/2014/main" id="{E397030C-D8C4-4797-9603-D3EEB472BC96}"/>
                    </a:ext>
                  </a:extLst>
                </p:cNvPr>
                <p:cNvSpPr/>
                <p:nvPr/>
              </p:nvSpPr>
              <p:spPr>
                <a:xfrm>
                  <a:off x="5410543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5" name="Прямоугольник 4"/>
              <p:cNvSpPr/>
              <p:nvPr/>
            </p:nvSpPr>
            <p:spPr>
              <a:xfrm>
                <a:off x="4828977" y="3205798"/>
                <a:ext cx="1107041" cy="481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/>
                  <a:t>2021 </a:t>
                </a:r>
                <a:r>
                  <a:rPr lang="ru-RU" sz="1600" b="1" dirty="0"/>
                  <a:t>ГОД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19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028346" y="699093"/>
              <a:ext cx="44527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КОЛИЧЕСТВО БЕЗРАБОТНОЙ МОЛОДЕЖИ, СОСТОЯЩЕЙ НА УЧЕТЕ В ЦЕНТРЕ ЗАНЯТОСТИ</a:t>
              </a:r>
              <a:endParaRPr lang="ru-RU" b="1" dirty="0"/>
            </a:p>
          </p:txBody>
        </p:sp>
      </p:grpSp>
      <p:grpSp>
        <p:nvGrpSpPr>
          <p:cNvPr id="53" name="Группа 11"/>
          <p:cNvGrpSpPr/>
          <p:nvPr/>
        </p:nvGrpSpPr>
        <p:grpSpPr>
          <a:xfrm>
            <a:off x="5845997" y="1984189"/>
            <a:ext cx="5301901" cy="3356294"/>
            <a:chOff x="-832708" y="793109"/>
            <a:chExt cx="5298035" cy="2612423"/>
          </a:xfrm>
        </p:grpSpPr>
        <p:grpSp>
          <p:nvGrpSpPr>
            <p:cNvPr id="55" name="Группа 16"/>
            <p:cNvGrpSpPr/>
            <p:nvPr/>
          </p:nvGrpSpPr>
          <p:grpSpPr>
            <a:xfrm>
              <a:off x="12581" y="880032"/>
              <a:ext cx="4452746" cy="2525500"/>
              <a:chOff x="4421278" y="959522"/>
              <a:chExt cx="4452746" cy="2525500"/>
            </a:xfrm>
          </p:grpSpPr>
          <p:grpSp>
            <p:nvGrpSpPr>
              <p:cNvPr id="58" name="Группа 19"/>
              <p:cNvGrpSpPr/>
              <p:nvPr/>
            </p:nvGrpSpPr>
            <p:grpSpPr>
              <a:xfrm>
                <a:off x="4550754" y="2652975"/>
                <a:ext cx="2022750" cy="832047"/>
                <a:chOff x="3680826" y="2179737"/>
                <a:chExt cx="1917226" cy="620306"/>
              </a:xfrm>
            </p:grpSpPr>
            <p:grpSp>
              <p:nvGrpSpPr>
                <p:cNvPr id="66" name="그룹 90">
                  <a:extLst>
                    <a:ext uri="{FF2B5EF4-FFF2-40B4-BE49-F238E27FC236}">
                      <a16:creationId xmlns:a16="http://schemas.microsoft.com/office/drawing/2014/main" id="{C49F0A73-6A09-451F-AE17-CD113356C9B8}"/>
                    </a:ext>
                  </a:extLst>
                </p:cNvPr>
                <p:cNvGrpSpPr/>
                <p:nvPr/>
              </p:nvGrpSpPr>
              <p:grpSpPr>
                <a:xfrm>
                  <a:off x="4792716" y="2179737"/>
                  <a:ext cx="805336" cy="620306"/>
                  <a:chOff x="306518" y="1649183"/>
                  <a:chExt cx="1073782" cy="827075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8" name="Round Same Side Corner Rectangle 8">
                    <a:extLst>
                      <a:ext uri="{FF2B5EF4-FFF2-40B4-BE49-F238E27FC236}">
                        <a16:creationId xmlns:a16="http://schemas.microsoft.com/office/drawing/2014/main" id="{0D3C6724-F3B2-41CC-ACB6-E62260096A43}"/>
                      </a:ext>
                    </a:extLst>
                  </p:cNvPr>
                  <p:cNvSpPr/>
                  <p:nvPr/>
                </p:nvSpPr>
                <p:spPr>
                  <a:xfrm>
                    <a:off x="306518" y="1649183"/>
                    <a:ext cx="314031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69" name="Round Same Side Corner Rectangle 8">
                    <a:extLst>
                      <a:ext uri="{FF2B5EF4-FFF2-40B4-BE49-F238E27FC236}">
                        <a16:creationId xmlns:a16="http://schemas.microsoft.com/office/drawing/2014/main" id="{71ED05C2-E868-4345-8F53-3C5BDBB1F274}"/>
                      </a:ext>
                    </a:extLst>
                  </p:cNvPr>
                  <p:cNvSpPr/>
                  <p:nvPr/>
                </p:nvSpPr>
                <p:spPr>
                  <a:xfrm>
                    <a:off x="674919" y="1649183"/>
                    <a:ext cx="314030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70" name="Round Same Side Corner Rectangle 8">
                    <a:extLst>
                      <a:ext uri="{FF2B5EF4-FFF2-40B4-BE49-F238E27FC236}">
                        <a16:creationId xmlns:a16="http://schemas.microsoft.com/office/drawing/2014/main" id="{4D1A1CEC-2247-4F7D-8B7D-C8A31DDEDB78}"/>
                      </a:ext>
                    </a:extLst>
                  </p:cNvPr>
                  <p:cNvSpPr/>
                  <p:nvPr/>
                </p:nvSpPr>
                <p:spPr>
                  <a:xfrm>
                    <a:off x="1066270" y="1649183"/>
                    <a:ext cx="314030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67" name="Прямоугольник 66"/>
                <p:cNvSpPr/>
                <p:nvPr/>
              </p:nvSpPr>
              <p:spPr>
                <a:xfrm>
                  <a:off x="3680826" y="2248965"/>
                  <a:ext cx="1111891" cy="3750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600" b="1" dirty="0" smtClean="0"/>
                    <a:t>2020 </a:t>
                  </a:r>
                  <a:r>
                    <a:rPr lang="ru-RU" sz="1600" b="1" dirty="0"/>
                    <a:t>ГОД </a:t>
                  </a:r>
                </a:p>
                <a:p>
                  <a:pPr algn="ctr"/>
                  <a:r>
                    <a:rPr lang="ru-RU" sz="2000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ru-RU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9" name="Группа 20"/>
              <p:cNvGrpSpPr/>
              <p:nvPr/>
            </p:nvGrpSpPr>
            <p:grpSpPr>
              <a:xfrm>
                <a:off x="4631170" y="1637017"/>
                <a:ext cx="1922431" cy="832048"/>
                <a:chOff x="3761777" y="3104074"/>
                <a:chExt cx="1822139" cy="620307"/>
              </a:xfrm>
            </p:grpSpPr>
            <p:grpSp>
              <p:nvGrpSpPr>
                <p:cNvPr id="61" name="그룹 101">
                  <a:extLst>
                    <a:ext uri="{FF2B5EF4-FFF2-40B4-BE49-F238E27FC236}">
                      <a16:creationId xmlns:a16="http://schemas.microsoft.com/office/drawing/2014/main" id="{A908DC2D-A36A-4A7F-A4D6-A3BBABD8D13C}"/>
                    </a:ext>
                  </a:extLst>
                </p:cNvPr>
                <p:cNvGrpSpPr/>
                <p:nvPr/>
              </p:nvGrpSpPr>
              <p:grpSpPr>
                <a:xfrm>
                  <a:off x="4797447" y="3104074"/>
                  <a:ext cx="786469" cy="620307"/>
                  <a:chOff x="312826" y="1735276"/>
                  <a:chExt cx="1048627" cy="82707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3" name="Round Same Side Corner Rectangle 8">
                    <a:extLst>
                      <a:ext uri="{FF2B5EF4-FFF2-40B4-BE49-F238E27FC236}">
                        <a16:creationId xmlns:a16="http://schemas.microsoft.com/office/drawing/2014/main" id="{1A01B555-A9E6-4A53-9E54-FE4187B5656D}"/>
                      </a:ext>
                    </a:extLst>
                  </p:cNvPr>
                  <p:cNvSpPr/>
                  <p:nvPr/>
                </p:nvSpPr>
                <p:spPr>
                  <a:xfrm>
                    <a:off x="312826" y="1735276"/>
                    <a:ext cx="314031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64" name="Round Same Side Corner Rectangle 8">
                    <a:extLst>
                      <a:ext uri="{FF2B5EF4-FFF2-40B4-BE49-F238E27FC236}">
                        <a16:creationId xmlns:a16="http://schemas.microsoft.com/office/drawing/2014/main" id="{D41C463A-0F05-438B-A15F-9405C8392319}"/>
                      </a:ext>
                    </a:extLst>
                  </p:cNvPr>
                  <p:cNvSpPr/>
                  <p:nvPr/>
                </p:nvSpPr>
                <p:spPr>
                  <a:xfrm>
                    <a:off x="681224" y="1735277"/>
                    <a:ext cx="314031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65" name="Round Same Side Corner Rectangle 8">
                    <a:extLst>
                      <a:ext uri="{FF2B5EF4-FFF2-40B4-BE49-F238E27FC236}">
                        <a16:creationId xmlns:a16="http://schemas.microsoft.com/office/drawing/2014/main" id="{A39CE52F-718D-43E3-95CE-C2AAFF192AE2}"/>
                      </a:ext>
                    </a:extLst>
                  </p:cNvPr>
                  <p:cNvSpPr/>
                  <p:nvPr/>
                </p:nvSpPr>
                <p:spPr>
                  <a:xfrm>
                    <a:off x="1047422" y="1735277"/>
                    <a:ext cx="314031" cy="827075"/>
                  </a:xfrm>
                  <a:custGeom>
                    <a:avLst/>
                    <a:gdLst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8887 w 1489775"/>
                      <a:gd name="connsiteY10" fmla="*/ 2305078 h 3923699"/>
                      <a:gd name="connsiteX11" fmla="*/ 1151853 w 1489775"/>
                      <a:gd name="connsiteY11" fmla="*/ 3743699 h 3923699"/>
                      <a:gd name="connsiteX12" fmla="*/ 971853 w 1489775"/>
                      <a:gd name="connsiteY12" fmla="*/ 3923699 h 3923699"/>
                      <a:gd name="connsiteX13" fmla="*/ 791853 w 1489775"/>
                      <a:gd name="connsiteY13" fmla="*/ 3743699 h 3923699"/>
                      <a:gd name="connsiteX14" fmla="*/ 791853 w 1489775"/>
                      <a:gd name="connsiteY14" fmla="*/ 2305078 h 3923699"/>
                      <a:gd name="connsiteX15" fmla="*/ 683854 w 1489775"/>
                      <a:gd name="connsiteY15" fmla="*/ 2305078 h 3923699"/>
                      <a:gd name="connsiteX16" fmla="*/ 683854 w 1489775"/>
                      <a:gd name="connsiteY16" fmla="*/ 3743698 h 3923699"/>
                      <a:gd name="connsiteX17" fmla="*/ 503854 w 1489775"/>
                      <a:gd name="connsiteY17" fmla="*/ 3923698 h 3923699"/>
                      <a:gd name="connsiteX18" fmla="*/ 323854 w 1489775"/>
                      <a:gd name="connsiteY18" fmla="*/ 3743698 h 3923699"/>
                      <a:gd name="connsiteX19" fmla="*/ 323854 w 1489775"/>
                      <a:gd name="connsiteY19" fmla="*/ 2238914 h 3923699"/>
                      <a:gd name="connsiteX20" fmla="*/ 330887 w 1489775"/>
                      <a:gd name="connsiteY20" fmla="*/ 2238914 h 3923699"/>
                      <a:gd name="connsiteX21" fmla="*/ 330887 w 1489775"/>
                      <a:gd name="connsiteY21" fmla="*/ 1390678 h 3923699"/>
                      <a:gd name="connsiteX22" fmla="*/ 288033 w 1489775"/>
                      <a:gd name="connsiteY22" fmla="*/ 1390678 h 3923699"/>
                      <a:gd name="connsiteX23" fmla="*/ 288033 w 1489775"/>
                      <a:gd name="connsiteY23" fmla="*/ 2063902 h 3923699"/>
                      <a:gd name="connsiteX24" fmla="*/ 144017 w 1489775"/>
                      <a:gd name="connsiteY24" fmla="*/ 2207918 h 3923699"/>
                      <a:gd name="connsiteX25" fmla="*/ 1 w 1489775"/>
                      <a:gd name="connsiteY25" fmla="*/ 2063902 h 3923699"/>
                      <a:gd name="connsiteX26" fmla="*/ 1 w 1489775"/>
                      <a:gd name="connsiteY26" fmla="*/ 1390678 h 3923699"/>
                      <a:gd name="connsiteX27" fmla="*/ 0 w 1489775"/>
                      <a:gd name="connsiteY27" fmla="*/ 1390678 h 3923699"/>
                      <a:gd name="connsiteX28" fmla="*/ 0 w 1489775"/>
                      <a:gd name="connsiteY28" fmla="*/ 1030958 h 3923699"/>
                      <a:gd name="connsiteX29" fmla="*/ 280204 w 1489775"/>
                      <a:gd name="connsiteY29" fmla="*/ 750754 h 3923699"/>
                      <a:gd name="connsiteX30" fmla="*/ 744888 w 1489775"/>
                      <a:gd name="connsiteY30" fmla="*/ 0 h 3923699"/>
                      <a:gd name="connsiteX31" fmla="*/ 1082199 w 1489775"/>
                      <a:gd name="connsiteY31" fmla="*/ 337311 h 3923699"/>
                      <a:gd name="connsiteX32" fmla="*/ 744888 w 1489775"/>
                      <a:gd name="connsiteY32" fmla="*/ 674622 h 3923699"/>
                      <a:gd name="connsiteX33" fmla="*/ 407577 w 1489775"/>
                      <a:gd name="connsiteY33" fmla="*/ 337311 h 3923699"/>
                      <a:gd name="connsiteX34" fmla="*/ 744888 w 1489775"/>
                      <a:gd name="connsiteY34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2238914 h 3923699"/>
                      <a:gd name="connsiteX20" fmla="*/ 330887 w 1489775"/>
                      <a:gd name="connsiteY20" fmla="*/ 1390678 h 3923699"/>
                      <a:gd name="connsiteX21" fmla="*/ 288033 w 1489775"/>
                      <a:gd name="connsiteY21" fmla="*/ 1390678 h 3923699"/>
                      <a:gd name="connsiteX22" fmla="*/ 288033 w 1489775"/>
                      <a:gd name="connsiteY22" fmla="*/ 2063902 h 3923699"/>
                      <a:gd name="connsiteX23" fmla="*/ 144017 w 1489775"/>
                      <a:gd name="connsiteY23" fmla="*/ 2207918 h 3923699"/>
                      <a:gd name="connsiteX24" fmla="*/ 1 w 1489775"/>
                      <a:gd name="connsiteY24" fmla="*/ 2063902 h 3923699"/>
                      <a:gd name="connsiteX25" fmla="*/ 1 w 1489775"/>
                      <a:gd name="connsiteY25" fmla="*/ 1390678 h 3923699"/>
                      <a:gd name="connsiteX26" fmla="*/ 0 w 1489775"/>
                      <a:gd name="connsiteY26" fmla="*/ 1390678 h 3923699"/>
                      <a:gd name="connsiteX27" fmla="*/ 0 w 1489775"/>
                      <a:gd name="connsiteY27" fmla="*/ 1030958 h 3923699"/>
                      <a:gd name="connsiteX28" fmla="*/ 280204 w 1489775"/>
                      <a:gd name="connsiteY28" fmla="*/ 750754 h 3923699"/>
                      <a:gd name="connsiteX29" fmla="*/ 744888 w 1489775"/>
                      <a:gd name="connsiteY29" fmla="*/ 0 h 3923699"/>
                      <a:gd name="connsiteX30" fmla="*/ 1082199 w 1489775"/>
                      <a:gd name="connsiteY30" fmla="*/ 337311 h 3923699"/>
                      <a:gd name="connsiteX31" fmla="*/ 744888 w 1489775"/>
                      <a:gd name="connsiteY31" fmla="*/ 674622 h 3923699"/>
                      <a:gd name="connsiteX32" fmla="*/ 407577 w 1489775"/>
                      <a:gd name="connsiteY32" fmla="*/ 337311 h 3923699"/>
                      <a:gd name="connsiteX33" fmla="*/ 744888 w 1489775"/>
                      <a:gd name="connsiteY33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23854 w 1489775"/>
                      <a:gd name="connsiteY18" fmla="*/ 2238914 h 3923699"/>
                      <a:gd name="connsiteX19" fmla="*/ 330887 w 1489775"/>
                      <a:gd name="connsiteY19" fmla="*/ 1390678 h 3923699"/>
                      <a:gd name="connsiteX20" fmla="*/ 288033 w 1489775"/>
                      <a:gd name="connsiteY20" fmla="*/ 1390678 h 3923699"/>
                      <a:gd name="connsiteX21" fmla="*/ 288033 w 1489775"/>
                      <a:gd name="connsiteY21" fmla="*/ 2063902 h 3923699"/>
                      <a:gd name="connsiteX22" fmla="*/ 144017 w 1489775"/>
                      <a:gd name="connsiteY22" fmla="*/ 2207918 h 3923699"/>
                      <a:gd name="connsiteX23" fmla="*/ 1 w 1489775"/>
                      <a:gd name="connsiteY23" fmla="*/ 2063902 h 3923699"/>
                      <a:gd name="connsiteX24" fmla="*/ 1 w 1489775"/>
                      <a:gd name="connsiteY24" fmla="*/ 1390678 h 3923699"/>
                      <a:gd name="connsiteX25" fmla="*/ 0 w 1489775"/>
                      <a:gd name="connsiteY25" fmla="*/ 1390678 h 3923699"/>
                      <a:gd name="connsiteX26" fmla="*/ 0 w 1489775"/>
                      <a:gd name="connsiteY26" fmla="*/ 1030958 h 3923699"/>
                      <a:gd name="connsiteX27" fmla="*/ 280204 w 1489775"/>
                      <a:gd name="connsiteY27" fmla="*/ 750754 h 3923699"/>
                      <a:gd name="connsiteX28" fmla="*/ 744888 w 1489775"/>
                      <a:gd name="connsiteY28" fmla="*/ 0 h 3923699"/>
                      <a:gd name="connsiteX29" fmla="*/ 1082199 w 1489775"/>
                      <a:gd name="connsiteY29" fmla="*/ 337311 h 3923699"/>
                      <a:gd name="connsiteX30" fmla="*/ 744888 w 1489775"/>
                      <a:gd name="connsiteY30" fmla="*/ 674622 h 3923699"/>
                      <a:gd name="connsiteX31" fmla="*/ 407577 w 1489775"/>
                      <a:gd name="connsiteY31" fmla="*/ 337311 h 3923699"/>
                      <a:gd name="connsiteX32" fmla="*/ 744888 w 1489775"/>
                      <a:gd name="connsiteY32" fmla="*/ 0 h 3923699"/>
                      <a:gd name="connsiteX0" fmla="*/ 280204 w 1489775"/>
                      <a:gd name="connsiteY0" fmla="*/ 750754 h 3923699"/>
                      <a:gd name="connsiteX1" fmla="*/ 1209570 w 1489775"/>
                      <a:gd name="connsiteY1" fmla="*/ 750754 h 3923699"/>
                      <a:gd name="connsiteX2" fmla="*/ 1489774 w 1489775"/>
                      <a:gd name="connsiteY2" fmla="*/ 1030958 h 3923699"/>
                      <a:gd name="connsiteX3" fmla="*/ 1489774 w 1489775"/>
                      <a:gd name="connsiteY3" fmla="*/ 1293518 h 3923699"/>
                      <a:gd name="connsiteX4" fmla="*/ 1489775 w 1489775"/>
                      <a:gd name="connsiteY4" fmla="*/ 1293518 h 3923699"/>
                      <a:gd name="connsiteX5" fmla="*/ 1489775 w 1489775"/>
                      <a:gd name="connsiteY5" fmla="*/ 2063902 h 3923699"/>
                      <a:gd name="connsiteX6" fmla="*/ 1345759 w 1489775"/>
                      <a:gd name="connsiteY6" fmla="*/ 2207918 h 3923699"/>
                      <a:gd name="connsiteX7" fmla="*/ 1201743 w 1489775"/>
                      <a:gd name="connsiteY7" fmla="*/ 2063902 h 3923699"/>
                      <a:gd name="connsiteX8" fmla="*/ 1201743 w 1489775"/>
                      <a:gd name="connsiteY8" fmla="*/ 1390678 h 3923699"/>
                      <a:gd name="connsiteX9" fmla="*/ 1158887 w 1489775"/>
                      <a:gd name="connsiteY9" fmla="*/ 1390678 h 3923699"/>
                      <a:gd name="connsiteX10" fmla="*/ 1151853 w 1489775"/>
                      <a:gd name="connsiteY10" fmla="*/ 3743699 h 3923699"/>
                      <a:gd name="connsiteX11" fmla="*/ 971853 w 1489775"/>
                      <a:gd name="connsiteY11" fmla="*/ 3923699 h 3923699"/>
                      <a:gd name="connsiteX12" fmla="*/ 791853 w 1489775"/>
                      <a:gd name="connsiteY12" fmla="*/ 3743699 h 3923699"/>
                      <a:gd name="connsiteX13" fmla="*/ 791853 w 1489775"/>
                      <a:gd name="connsiteY13" fmla="*/ 2305078 h 3923699"/>
                      <a:gd name="connsiteX14" fmla="*/ 683854 w 1489775"/>
                      <a:gd name="connsiteY14" fmla="*/ 2305078 h 3923699"/>
                      <a:gd name="connsiteX15" fmla="*/ 683854 w 1489775"/>
                      <a:gd name="connsiteY15" fmla="*/ 3743698 h 3923699"/>
                      <a:gd name="connsiteX16" fmla="*/ 503854 w 1489775"/>
                      <a:gd name="connsiteY16" fmla="*/ 3923698 h 3923699"/>
                      <a:gd name="connsiteX17" fmla="*/ 323854 w 1489775"/>
                      <a:gd name="connsiteY17" fmla="*/ 3743698 h 3923699"/>
                      <a:gd name="connsiteX18" fmla="*/ 330887 w 1489775"/>
                      <a:gd name="connsiteY18" fmla="*/ 1390678 h 3923699"/>
                      <a:gd name="connsiteX19" fmla="*/ 288033 w 1489775"/>
                      <a:gd name="connsiteY19" fmla="*/ 1390678 h 3923699"/>
                      <a:gd name="connsiteX20" fmla="*/ 288033 w 1489775"/>
                      <a:gd name="connsiteY20" fmla="*/ 2063902 h 3923699"/>
                      <a:gd name="connsiteX21" fmla="*/ 144017 w 1489775"/>
                      <a:gd name="connsiteY21" fmla="*/ 2207918 h 3923699"/>
                      <a:gd name="connsiteX22" fmla="*/ 1 w 1489775"/>
                      <a:gd name="connsiteY22" fmla="*/ 2063902 h 3923699"/>
                      <a:gd name="connsiteX23" fmla="*/ 1 w 1489775"/>
                      <a:gd name="connsiteY23" fmla="*/ 1390678 h 3923699"/>
                      <a:gd name="connsiteX24" fmla="*/ 0 w 1489775"/>
                      <a:gd name="connsiteY24" fmla="*/ 1390678 h 3923699"/>
                      <a:gd name="connsiteX25" fmla="*/ 0 w 1489775"/>
                      <a:gd name="connsiteY25" fmla="*/ 1030958 h 3923699"/>
                      <a:gd name="connsiteX26" fmla="*/ 280204 w 1489775"/>
                      <a:gd name="connsiteY26" fmla="*/ 750754 h 3923699"/>
                      <a:gd name="connsiteX27" fmla="*/ 744888 w 1489775"/>
                      <a:gd name="connsiteY27" fmla="*/ 0 h 3923699"/>
                      <a:gd name="connsiteX28" fmla="*/ 1082199 w 1489775"/>
                      <a:gd name="connsiteY28" fmla="*/ 337311 h 3923699"/>
                      <a:gd name="connsiteX29" fmla="*/ 744888 w 1489775"/>
                      <a:gd name="connsiteY29" fmla="*/ 674622 h 3923699"/>
                      <a:gd name="connsiteX30" fmla="*/ 407577 w 1489775"/>
                      <a:gd name="connsiteY30" fmla="*/ 337311 h 3923699"/>
                      <a:gd name="connsiteX31" fmla="*/ 744888 w 1489775"/>
                      <a:gd name="connsiteY31" fmla="*/ 0 h 39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89775" h="3923699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62" name="Прямоугольник 61"/>
                <p:cNvSpPr/>
                <p:nvPr/>
              </p:nvSpPr>
              <p:spPr>
                <a:xfrm>
                  <a:off x="3761777" y="3173302"/>
                  <a:ext cx="1107041" cy="3750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600" b="1" dirty="0" smtClean="0"/>
                    <a:t>2021 </a:t>
                  </a:r>
                  <a:r>
                    <a:rPr lang="ru-RU" sz="1600" b="1" dirty="0"/>
                    <a:t>ГОД </a:t>
                  </a:r>
                </a:p>
                <a:p>
                  <a:pPr algn="ctr"/>
                  <a:r>
                    <a:rPr lang="ru-RU" sz="2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7</a:t>
                  </a:r>
                  <a:endParaRPr lang="ru-RU" sz="20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4421278" y="959522"/>
                <a:ext cx="4452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000" b="1" dirty="0" smtClean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-832708" y="793109"/>
              <a:ext cx="4544191" cy="5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КОЛИЧЕСТВО </a:t>
              </a:r>
            </a:p>
            <a:p>
              <a:pPr algn="ctr"/>
              <a:r>
                <a:rPr lang="ru-RU" b="1" dirty="0"/>
                <a:t>ТРУДОУСТРОЕННОЙ МОЛОДЁЖИ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1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69033" y="1741251"/>
            <a:ext cx="10008048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9"/>
          <p:cNvGrpSpPr/>
          <p:nvPr/>
        </p:nvGrpSpPr>
        <p:grpSpPr>
          <a:xfrm>
            <a:off x="1169033" y="1179559"/>
            <a:ext cx="10008048" cy="561692"/>
            <a:chOff x="535953" y="205219"/>
            <a:chExt cx="8390674" cy="56169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205219"/>
              <a:ext cx="4933464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ПАТРИОТИЧЕСКОЕ ВОСПИТАНИЕ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741270" y="3049508"/>
            <a:ext cx="4435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ru-RU" b="1" dirty="0" smtClean="0"/>
              <a:t> ГОДУ ПРОВЕДЕНО БОЛЕЕ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36 </a:t>
            </a:r>
            <a:r>
              <a:rPr lang="ru-RU" b="1" dirty="0" smtClean="0"/>
              <a:t>МЕРОПРИЯТИЙ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2020 </a:t>
            </a:r>
            <a:r>
              <a:rPr lang="ru-RU" b="1" dirty="0" smtClean="0"/>
              <a:t>ГОДУ ПРОВЕДЕНО БОЛЕЕ </a:t>
            </a:r>
            <a:r>
              <a:rPr lang="ru-RU" sz="2400" b="1" dirty="0" smtClean="0">
                <a:solidFill>
                  <a:srgbClr val="FF0000"/>
                </a:solidFill>
              </a:rPr>
              <a:t>15</a:t>
            </a:r>
            <a:r>
              <a:rPr lang="ru-RU" b="1" dirty="0" smtClean="0"/>
              <a:t> МЕРОПРИЯТИЙ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44875013"/>
              </p:ext>
            </p:extLst>
          </p:nvPr>
        </p:nvGraphicFramePr>
        <p:xfrm>
          <a:off x="814247" y="2018714"/>
          <a:ext cx="5572818" cy="366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77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099226" y="1189287"/>
            <a:ext cx="10038944" cy="561692"/>
            <a:chOff x="535953" y="205219"/>
            <a:chExt cx="8390674" cy="56169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205219"/>
              <a:ext cx="3119077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ДОБРОВОЛЬЧЕСТВО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>
            <a:off x="1099226" y="1750979"/>
            <a:ext cx="10038944" cy="0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21208366"/>
              </p:ext>
            </p:extLst>
          </p:nvPr>
        </p:nvGraphicFramePr>
        <p:xfrm>
          <a:off x="906030" y="2860587"/>
          <a:ext cx="459326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9524" y="2214255"/>
            <a:ext cx="470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КОЛИЧЕСТВО УЧРЕЖДЕНИЙ И ОБЪЕДИНЕНИЙ</a:t>
            </a:r>
            <a:endParaRPr lang="ru-RU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01774461"/>
              </p:ext>
            </p:extLst>
          </p:nvPr>
        </p:nvGraphicFramePr>
        <p:xfrm>
          <a:off x="6362978" y="2312672"/>
          <a:ext cx="4313274" cy="324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457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177978" y="1174636"/>
            <a:ext cx="9977701" cy="561692"/>
            <a:chOff x="535953" y="328329"/>
            <a:chExt cx="8390674" cy="56169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328329"/>
              <a:ext cx="5074053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ТВОРЧЕСКАЯ САМОРЕАЛИЗАЦИЯ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1177979" y="1718141"/>
            <a:ext cx="9977701" cy="31945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71251564"/>
              </p:ext>
            </p:extLst>
          </p:nvPr>
        </p:nvGraphicFramePr>
        <p:xfrm>
          <a:off x="1089045" y="1998505"/>
          <a:ext cx="4625164" cy="264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24XkQHe.jpeg"/>
          <p:cNvPicPr>
            <a:picLocks noChangeAspect="1"/>
          </p:cNvPicPr>
          <p:nvPr/>
        </p:nvPicPr>
        <p:blipFill>
          <a:blip r:embed="rId4" cstate="print"/>
          <a:srcRect l="18815" r="17188"/>
          <a:stretch>
            <a:fillRect/>
          </a:stretch>
        </p:blipFill>
        <p:spPr>
          <a:xfrm>
            <a:off x="7232163" y="2936426"/>
            <a:ext cx="774206" cy="680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6369" y="3002652"/>
            <a:ext cx="108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2020</a:t>
            </a:r>
            <a:r>
              <a:rPr lang="ru-RU" dirty="0" smtClean="0"/>
              <a:t> год  </a:t>
            </a:r>
            <a:r>
              <a:rPr lang="ru-RU" b="1" dirty="0" smtClean="0">
                <a:solidFill>
                  <a:srgbClr val="FF0000"/>
                </a:solidFill>
              </a:rPr>
              <a:t>169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dsygPRw.jpeg"/>
          <p:cNvPicPr>
            <a:picLocks noChangeAspect="1"/>
          </p:cNvPicPr>
          <p:nvPr/>
        </p:nvPicPr>
        <p:blipFill>
          <a:blip r:embed="rId5" cstate="print"/>
          <a:srcRect l="15517" r="17241"/>
          <a:stretch>
            <a:fillRect/>
          </a:stretch>
        </p:blipFill>
        <p:spPr>
          <a:xfrm>
            <a:off x="9042199" y="2913321"/>
            <a:ext cx="800742" cy="6698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855382" y="3002652"/>
            <a:ext cx="1049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ru-RU" dirty="0" smtClean="0"/>
              <a:t> год 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152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699" y="3999680"/>
            <a:ext cx="522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Количество участников молодежных творческих коллективов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7312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150646" y="1103695"/>
            <a:ext cx="10075073" cy="561692"/>
            <a:chOff x="548329" y="126592"/>
            <a:chExt cx="8378298" cy="56169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48329" y="126592"/>
              <a:ext cx="4182961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РАБОТАЮЩАЯ МОЛОДЕЖЬ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>
            <a:off x="1135764" y="1744014"/>
            <a:ext cx="10089955" cy="6965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5262165"/>
              </p:ext>
            </p:extLst>
          </p:nvPr>
        </p:nvGraphicFramePr>
        <p:xfrm>
          <a:off x="952633" y="2248220"/>
          <a:ext cx="4625164" cy="230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480"/>
          <p:cNvGrpSpPr/>
          <p:nvPr/>
        </p:nvGrpSpPr>
        <p:grpSpPr>
          <a:xfrm>
            <a:off x="6445723" y="2350021"/>
            <a:ext cx="4369981" cy="2016059"/>
            <a:chOff x="4421278" y="953735"/>
            <a:chExt cx="4452746" cy="2651117"/>
          </a:xfrm>
        </p:grpSpPr>
        <p:grpSp>
          <p:nvGrpSpPr>
            <p:cNvPr id="12" name="Группа 12"/>
            <p:cNvGrpSpPr/>
            <p:nvPr/>
          </p:nvGrpSpPr>
          <p:grpSpPr>
            <a:xfrm>
              <a:off x="4523184" y="2734657"/>
              <a:ext cx="4253918" cy="870195"/>
              <a:chOff x="4824248" y="2294750"/>
              <a:chExt cx="4031995" cy="648746"/>
            </a:xfrm>
          </p:grpSpPr>
          <p:grpSp>
            <p:nvGrpSpPr>
              <p:cNvPr id="27" name="그룹 90">
                <a:extLst>
                  <a:ext uri="{FF2B5EF4-FFF2-40B4-BE49-F238E27FC236}">
                    <a16:creationId xmlns:a16="http://schemas.microsoft.com/office/drawing/2014/main" id="{C49F0A73-6A09-451F-AE17-CD113356C9B8}"/>
                  </a:ext>
                </a:extLst>
              </p:cNvPr>
              <p:cNvGrpSpPr/>
              <p:nvPr/>
            </p:nvGrpSpPr>
            <p:grpSpPr>
              <a:xfrm>
                <a:off x="5936932" y="2308968"/>
                <a:ext cx="2919311" cy="634528"/>
                <a:chOff x="1832146" y="1821492"/>
                <a:chExt cx="3892427" cy="84603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9" name="Round Same Side Corner Rectangle 8">
                  <a:extLst>
                    <a:ext uri="{FF2B5EF4-FFF2-40B4-BE49-F238E27FC236}">
                      <a16:creationId xmlns:a16="http://schemas.microsoft.com/office/drawing/2014/main" id="{0D3C6724-F3B2-41CC-ACB6-E62260096A43}"/>
                    </a:ext>
                  </a:extLst>
                </p:cNvPr>
                <p:cNvSpPr/>
                <p:nvPr/>
              </p:nvSpPr>
              <p:spPr>
                <a:xfrm>
                  <a:off x="1832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Round Same Side Corner Rectangle 8">
                  <a:extLst>
                    <a:ext uri="{FF2B5EF4-FFF2-40B4-BE49-F238E27FC236}">
                      <a16:creationId xmlns:a16="http://schemas.microsoft.com/office/drawing/2014/main" id="{71ED05C2-E868-4345-8F53-3C5BDBB1F274}"/>
                    </a:ext>
                  </a:extLst>
                </p:cNvPr>
                <p:cNvSpPr/>
                <p:nvPr/>
              </p:nvSpPr>
              <p:spPr>
                <a:xfrm>
                  <a:off x="2229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Round Same Side Corner Rectangle 8">
                  <a:extLst>
                    <a:ext uri="{FF2B5EF4-FFF2-40B4-BE49-F238E27FC236}">
                      <a16:creationId xmlns:a16="http://schemas.microsoft.com/office/drawing/2014/main" id="{4D1A1CEC-2247-4F7D-8B7D-C8A31DDEDB78}"/>
                    </a:ext>
                  </a:extLst>
                </p:cNvPr>
                <p:cNvSpPr/>
                <p:nvPr/>
              </p:nvSpPr>
              <p:spPr>
                <a:xfrm>
                  <a:off x="2627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Round Same Side Corner Rectangle 8">
                  <a:extLst>
                    <a:ext uri="{FF2B5EF4-FFF2-40B4-BE49-F238E27FC236}">
                      <a16:creationId xmlns:a16="http://schemas.microsoft.com/office/drawing/2014/main" id="{DBF0BBC2-A235-4A42-92DE-8D986A5A4C1F}"/>
                    </a:ext>
                  </a:extLst>
                </p:cNvPr>
                <p:cNvSpPr/>
                <p:nvPr/>
              </p:nvSpPr>
              <p:spPr>
                <a:xfrm>
                  <a:off x="3024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3" name="Round Same Side Corner Rectangle 8">
                  <a:extLst>
                    <a:ext uri="{FF2B5EF4-FFF2-40B4-BE49-F238E27FC236}">
                      <a16:creationId xmlns:a16="http://schemas.microsoft.com/office/drawing/2014/main" id="{5E00C79F-F6DA-425F-B9A1-33AB829707E5}"/>
                    </a:ext>
                  </a:extLst>
                </p:cNvPr>
                <p:cNvSpPr/>
                <p:nvPr/>
              </p:nvSpPr>
              <p:spPr>
                <a:xfrm>
                  <a:off x="34225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Round Same Side Corner Rectangle 8">
                  <a:extLst>
                    <a:ext uri="{FF2B5EF4-FFF2-40B4-BE49-F238E27FC236}">
                      <a16:creationId xmlns:a16="http://schemas.microsoft.com/office/drawing/2014/main" id="{058E6C32-7EC9-465C-9B48-15E2524157D5}"/>
                    </a:ext>
                  </a:extLst>
                </p:cNvPr>
                <p:cNvSpPr/>
                <p:nvPr/>
              </p:nvSpPr>
              <p:spPr>
                <a:xfrm>
                  <a:off x="4217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Round Same Side Corner Rectangle 8">
                  <a:extLst>
                    <a:ext uri="{FF2B5EF4-FFF2-40B4-BE49-F238E27FC236}">
                      <a16:creationId xmlns:a16="http://schemas.microsoft.com/office/drawing/2014/main" id="{27A21FA6-CE68-4B5E-B898-506A5652E01F}"/>
                    </a:ext>
                  </a:extLst>
                </p:cNvPr>
                <p:cNvSpPr/>
                <p:nvPr/>
              </p:nvSpPr>
              <p:spPr>
                <a:xfrm>
                  <a:off x="4615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Round Same Side Corner Rectangle 8">
                  <a:extLst>
                    <a:ext uri="{FF2B5EF4-FFF2-40B4-BE49-F238E27FC236}">
                      <a16:creationId xmlns:a16="http://schemas.microsoft.com/office/drawing/2014/main" id="{6EB3A8D2-5143-469E-A80C-25B57139990C}"/>
                    </a:ext>
                  </a:extLst>
                </p:cNvPr>
                <p:cNvSpPr/>
                <p:nvPr/>
              </p:nvSpPr>
              <p:spPr>
                <a:xfrm>
                  <a:off x="5012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8" name="Round Same Side Corner Rectangle 8">
                  <a:extLst>
                    <a:ext uri="{FF2B5EF4-FFF2-40B4-BE49-F238E27FC236}">
                      <a16:creationId xmlns:a16="http://schemas.microsoft.com/office/drawing/2014/main" id="{CCAB275D-EAAE-4BF8-8026-368E671A29D9}"/>
                    </a:ext>
                  </a:extLst>
                </p:cNvPr>
                <p:cNvSpPr/>
                <p:nvPr/>
              </p:nvSpPr>
              <p:spPr>
                <a:xfrm>
                  <a:off x="5410543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51" name="Round Same Side Corner Rectangle 8">
                  <a:extLst>
                    <a:ext uri="{FF2B5EF4-FFF2-40B4-BE49-F238E27FC236}">
                      <a16:creationId xmlns:a16="http://schemas.microsoft.com/office/drawing/2014/main" id="{058E6C32-7EC9-465C-9B48-15E2524157D5}"/>
                    </a:ext>
                  </a:extLst>
                </p:cNvPr>
                <p:cNvSpPr/>
                <p:nvPr/>
              </p:nvSpPr>
              <p:spPr>
                <a:xfrm>
                  <a:off x="3813830" y="1821492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8" name="Прямоугольник 3"/>
              <p:cNvSpPr/>
              <p:nvPr/>
            </p:nvSpPr>
            <p:spPr>
              <a:xfrm>
                <a:off x="4824248" y="2294750"/>
                <a:ext cx="1107036" cy="64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/>
                  <a:t>2020 </a:t>
                </a:r>
                <a:r>
                  <a:rPr lang="ru-RU" sz="1600" b="1" dirty="0"/>
                  <a:t>ГОД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FF0000"/>
                    </a:solidFill>
                  </a:rPr>
                  <a:t>70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Группа 13"/>
            <p:cNvGrpSpPr/>
            <p:nvPr/>
          </p:nvGrpSpPr>
          <p:grpSpPr>
            <a:xfrm>
              <a:off x="4421279" y="1660528"/>
              <a:ext cx="4350826" cy="880561"/>
              <a:chOff x="4732395" y="3182958"/>
              <a:chExt cx="4123848" cy="656474"/>
            </a:xfrm>
          </p:grpSpPr>
          <p:grpSp>
            <p:nvGrpSpPr>
              <p:cNvPr id="15" name="그룹 101">
                <a:extLst>
                  <a:ext uri="{FF2B5EF4-FFF2-40B4-BE49-F238E27FC236}">
                    <a16:creationId xmlns:a16="http://schemas.microsoft.com/office/drawing/2014/main" id="{A908DC2D-A36A-4A7F-A4D6-A3BBABD8D13C}"/>
                  </a:ext>
                </a:extLst>
              </p:cNvPr>
              <p:cNvGrpSpPr/>
              <p:nvPr/>
            </p:nvGrpSpPr>
            <p:grpSpPr>
              <a:xfrm>
                <a:off x="5936932" y="3182958"/>
                <a:ext cx="2919311" cy="620306"/>
                <a:chOff x="1832146" y="1840455"/>
                <a:chExt cx="3892427" cy="82707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7" name="Round Same Side Corner Rectangle 8">
                  <a:extLst>
                    <a:ext uri="{FF2B5EF4-FFF2-40B4-BE49-F238E27FC236}">
                      <a16:creationId xmlns:a16="http://schemas.microsoft.com/office/drawing/2014/main" id="{1A01B555-A9E6-4A53-9E54-FE4187B5656D}"/>
                    </a:ext>
                  </a:extLst>
                </p:cNvPr>
                <p:cNvSpPr/>
                <p:nvPr/>
              </p:nvSpPr>
              <p:spPr>
                <a:xfrm>
                  <a:off x="1832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Round Same Side Corner Rectangle 8">
                  <a:extLst>
                    <a:ext uri="{FF2B5EF4-FFF2-40B4-BE49-F238E27FC236}">
                      <a16:creationId xmlns:a16="http://schemas.microsoft.com/office/drawing/2014/main" id="{D41C463A-0F05-438B-A15F-9405C8392319}"/>
                    </a:ext>
                  </a:extLst>
                </p:cNvPr>
                <p:cNvSpPr/>
                <p:nvPr/>
              </p:nvSpPr>
              <p:spPr>
                <a:xfrm>
                  <a:off x="2229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A39CE52F-718D-43E3-95CE-C2AAFF192AE2}"/>
                    </a:ext>
                  </a:extLst>
                </p:cNvPr>
                <p:cNvSpPr/>
                <p:nvPr/>
              </p:nvSpPr>
              <p:spPr>
                <a:xfrm>
                  <a:off x="2627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0" name="Round Same Side Corner Rectangle 8">
                  <a:extLst>
                    <a:ext uri="{FF2B5EF4-FFF2-40B4-BE49-F238E27FC236}">
                      <a16:creationId xmlns:a16="http://schemas.microsoft.com/office/drawing/2014/main" id="{93905BE8-13C4-4420-B234-2E9BAC125A19}"/>
                    </a:ext>
                  </a:extLst>
                </p:cNvPr>
                <p:cNvSpPr/>
                <p:nvPr/>
              </p:nvSpPr>
              <p:spPr>
                <a:xfrm>
                  <a:off x="3024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1" name="Round Same Side Corner Rectangle 8">
                  <a:extLst>
                    <a:ext uri="{FF2B5EF4-FFF2-40B4-BE49-F238E27FC236}">
                      <a16:creationId xmlns:a16="http://schemas.microsoft.com/office/drawing/2014/main" id="{5C52C68F-FA86-47CA-A3EB-8499DBD72E3D}"/>
                    </a:ext>
                  </a:extLst>
                </p:cNvPr>
                <p:cNvSpPr/>
                <p:nvPr/>
              </p:nvSpPr>
              <p:spPr>
                <a:xfrm>
                  <a:off x="34225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Round Same Side Corner Rectangle 8">
                  <a:extLst>
                    <a:ext uri="{FF2B5EF4-FFF2-40B4-BE49-F238E27FC236}">
                      <a16:creationId xmlns:a16="http://schemas.microsoft.com/office/drawing/2014/main" id="{01892CCF-A61F-424C-A633-B494C80CB7A9}"/>
                    </a:ext>
                  </a:extLst>
                </p:cNvPr>
                <p:cNvSpPr/>
                <p:nvPr/>
              </p:nvSpPr>
              <p:spPr>
                <a:xfrm>
                  <a:off x="38201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3" name="Round Same Side Corner Rectangle 8">
                  <a:extLst>
                    <a:ext uri="{FF2B5EF4-FFF2-40B4-BE49-F238E27FC236}">
                      <a16:creationId xmlns:a16="http://schemas.microsoft.com/office/drawing/2014/main" id="{BA3B04BE-E7E0-4DB8-A444-FA27FFA8862B}"/>
                    </a:ext>
                  </a:extLst>
                </p:cNvPr>
                <p:cNvSpPr/>
                <p:nvPr/>
              </p:nvSpPr>
              <p:spPr>
                <a:xfrm>
                  <a:off x="42177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4" name="Round Same Side Corner Rectangle 8">
                  <a:extLst>
                    <a:ext uri="{FF2B5EF4-FFF2-40B4-BE49-F238E27FC236}">
                      <a16:creationId xmlns:a16="http://schemas.microsoft.com/office/drawing/2014/main" id="{38B11529-6501-4521-8D14-50AE31BF1DDD}"/>
                    </a:ext>
                  </a:extLst>
                </p:cNvPr>
                <p:cNvSpPr/>
                <p:nvPr/>
              </p:nvSpPr>
              <p:spPr>
                <a:xfrm>
                  <a:off x="46153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Round Same Side Corner Rectangle 8">
                  <a:extLst>
                    <a:ext uri="{FF2B5EF4-FFF2-40B4-BE49-F238E27FC236}">
                      <a16:creationId xmlns:a16="http://schemas.microsoft.com/office/drawing/2014/main" id="{8C5DC27E-66D9-4B9E-8934-66BF0A19567F}"/>
                    </a:ext>
                  </a:extLst>
                </p:cNvPr>
                <p:cNvSpPr/>
                <p:nvPr/>
              </p:nvSpPr>
              <p:spPr>
                <a:xfrm>
                  <a:off x="5012946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Round Same Side Corner Rectangle 8">
                  <a:extLst>
                    <a:ext uri="{FF2B5EF4-FFF2-40B4-BE49-F238E27FC236}">
                      <a16:creationId xmlns:a16="http://schemas.microsoft.com/office/drawing/2014/main" id="{E397030C-D8C4-4797-9603-D3EEB472BC96}"/>
                    </a:ext>
                  </a:extLst>
                </p:cNvPr>
                <p:cNvSpPr/>
                <p:nvPr/>
              </p:nvSpPr>
              <p:spPr>
                <a:xfrm>
                  <a:off x="5410543" y="1840455"/>
                  <a:ext cx="314030" cy="827075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6" name="Прямоугольник 4"/>
              <p:cNvSpPr/>
              <p:nvPr/>
            </p:nvSpPr>
            <p:spPr>
              <a:xfrm>
                <a:off x="4732395" y="3205797"/>
                <a:ext cx="1203624" cy="63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/>
                  <a:t>2021 </a:t>
                </a:r>
                <a:r>
                  <a:rPr lang="ru-RU" sz="1600" b="1" dirty="0"/>
                  <a:t>ГОД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180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21278" y="953735"/>
              <a:ext cx="4452746" cy="298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КОЛИЧЕСТВО УЧАСТНИКОВ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047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99011" y="1741768"/>
            <a:ext cx="10007253" cy="1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324573" y="933855"/>
            <a:ext cx="9803870" cy="807913"/>
            <a:chOff x="429628" y="0"/>
            <a:chExt cx="8496999" cy="80791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429628" y="0"/>
              <a:ext cx="5376600" cy="80791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КАДРОВАЯ ПОЛИТИКА И ПОВЫШЕНИЕ </a:t>
              </a:r>
            </a:p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КОМПЕТЕНЦИИ СОТРУДНИКОВ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84203022"/>
              </p:ext>
            </p:extLst>
          </p:nvPr>
        </p:nvGraphicFramePr>
        <p:xfrm>
          <a:off x="1078549" y="2872070"/>
          <a:ext cx="459326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169498" y="2207836"/>
            <a:ext cx="4197358" cy="9171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УЧАСТИЕ В ПРОЕКТЕ </a:t>
            </a:r>
          </a:p>
          <a:p>
            <a:pPr algn="ctr"/>
            <a:r>
              <a:rPr lang="ru-RU" sz="1800" b="1" dirty="0" smtClean="0"/>
              <a:t>«КОРПОРАТИВНЫЙ УНИВЕРСИТЕТ»</a:t>
            </a:r>
            <a:endParaRPr lang="ru-RU" sz="1800" b="1" dirty="0"/>
          </a:p>
        </p:txBody>
      </p:sp>
      <p:pic>
        <p:nvPicPr>
          <p:cNvPr id="12" name="Рисунок 11" descr="2macw5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37" y="2337312"/>
            <a:ext cx="4224661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5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00484" y="1744016"/>
            <a:ext cx="9908503" cy="6963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9"/>
          <p:cNvGrpSpPr/>
          <p:nvPr/>
        </p:nvGrpSpPr>
        <p:grpSpPr>
          <a:xfrm>
            <a:off x="1200484" y="1165252"/>
            <a:ext cx="9908503" cy="500137"/>
            <a:chOff x="535953" y="188147"/>
            <a:chExt cx="8390674" cy="50013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188147"/>
              <a:ext cx="5605771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8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МОЛОДЕЖНОЕ ПРЕДПРИНИМАТЕЛЬСТВО</a:t>
              </a:r>
              <a:endParaRPr lang="ru-RU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46480247"/>
              </p:ext>
            </p:extLst>
          </p:nvPr>
        </p:nvGraphicFramePr>
        <p:xfrm>
          <a:off x="986192" y="1908233"/>
          <a:ext cx="492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2macw5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02" y="2518784"/>
            <a:ext cx="4224661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69828" y="1750979"/>
            <a:ext cx="9985852" cy="2761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169828" y="851072"/>
            <a:ext cx="9985852" cy="807913"/>
            <a:chOff x="472157" y="0"/>
            <a:chExt cx="8454470" cy="80791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472157" y="0"/>
              <a:ext cx="6105389" cy="80791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ПОДДЕРЖКА МОЛОДЁЖИ, НУЖДАЮЩЕЙСЯ </a:t>
              </a:r>
            </a:p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В ОСОБОЙ ЗАБОТЕ ГОСУДАРСТВА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" name="Рисунок 9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-220" r="14308" b="23077"/>
          <a:stretch/>
        </p:blipFill>
        <p:spPr>
          <a:xfrm>
            <a:off x="6245565" y="1957479"/>
            <a:ext cx="1219871" cy="87276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2794627"/>
              </p:ext>
            </p:extLst>
          </p:nvPr>
        </p:nvGraphicFramePr>
        <p:xfrm>
          <a:off x="6772756" y="2052234"/>
          <a:ext cx="4756264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2" y="2043990"/>
            <a:ext cx="5172891" cy="3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69828" y="1750979"/>
            <a:ext cx="9985852" cy="2761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169828" y="851072"/>
            <a:ext cx="9985852" cy="807913"/>
            <a:chOff x="472157" y="0"/>
            <a:chExt cx="8454470" cy="80791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472157" y="0"/>
              <a:ext cx="6105389" cy="80791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ПОДДЕРЖКА МОЛОДЁЖИ, НУЖДАЮЩЕЙСЯ </a:t>
              </a:r>
            </a:p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В ОСОБОЙ ЗАБОТЕ ГОСУДАРСТВА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01032078"/>
              </p:ext>
            </p:extLst>
          </p:nvPr>
        </p:nvGraphicFramePr>
        <p:xfrm>
          <a:off x="931621" y="2134821"/>
          <a:ext cx="4756264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5959338"/>
              </p:ext>
            </p:extLst>
          </p:nvPr>
        </p:nvGraphicFramePr>
        <p:xfrm>
          <a:off x="5860302" y="2134821"/>
          <a:ext cx="4756264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674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69033" y="1741251"/>
            <a:ext cx="10085869" cy="2762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169033" y="1100932"/>
            <a:ext cx="10085869" cy="561692"/>
            <a:chOff x="535953" y="126592"/>
            <a:chExt cx="8390674" cy="56169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D8A2F7-2C05-4CFA-9B3A-8B6BAB741A51}"/>
                </a:ext>
              </a:extLst>
            </p:cNvPr>
            <p:cNvSpPr/>
            <p:nvPr/>
          </p:nvSpPr>
          <p:spPr>
            <a:xfrm>
              <a:off x="535953" y="126592"/>
              <a:ext cx="5407012" cy="56169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ИНФОРМАЦИОННОЕ ОБЕСПЕЧЕНИЕ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VL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331" y="393249"/>
              <a:ext cx="2368296" cy="216408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03" y="2115276"/>
            <a:ext cx="3570051" cy="3570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27" y="1822640"/>
            <a:ext cx="2093975" cy="453042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47484" y="2518700"/>
            <a:ext cx="2709082" cy="1002798"/>
            <a:chOff x="1883391" y="2019868"/>
            <a:chExt cx="2709082" cy="1002798"/>
          </a:xfrm>
        </p:grpSpPr>
        <p:sp>
          <p:nvSpPr>
            <p:cNvPr id="17" name="TextBox 16"/>
            <p:cNvSpPr txBox="1"/>
            <p:nvPr/>
          </p:nvSpPr>
          <p:spPr>
            <a:xfrm>
              <a:off x="2779751" y="2099336"/>
              <a:ext cx="1812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2021 ГОД</a:t>
              </a:r>
            </a:p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70 ПУБЛИКАЦИИ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8" name="Рисунок 17" descr="ПУБЛИКАЦ 2.jpg"/>
            <p:cNvPicPr>
              <a:picLocks noChangeAspect="1"/>
            </p:cNvPicPr>
            <p:nvPr/>
          </p:nvPicPr>
          <p:blipFill>
            <a:blip r:embed="rId5" cstate="print"/>
            <a:srcRect r="11867"/>
            <a:stretch>
              <a:fillRect/>
            </a:stretch>
          </p:blipFill>
          <p:spPr>
            <a:xfrm>
              <a:off x="1883391" y="2019868"/>
              <a:ext cx="941696" cy="728159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47484" y="3628331"/>
            <a:ext cx="5456545" cy="723260"/>
            <a:chOff x="1913246" y="1400697"/>
            <a:chExt cx="5456545" cy="723260"/>
          </a:xfrm>
        </p:grpSpPr>
        <p:pic>
          <p:nvPicPr>
            <p:cNvPr id="20" name="Рисунок 19" descr="ПУБЛИКАЦ 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3246" y="1400697"/>
              <a:ext cx="1018714" cy="694235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797791" y="147762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/>
                <a:t>2020 ГОД</a:t>
              </a:r>
            </a:p>
            <a:p>
              <a:r>
                <a:rPr lang="ru-RU" b="1" dirty="0" smtClean="0">
                  <a:solidFill>
                    <a:srgbClr val="FF0000"/>
                  </a:solidFill>
                </a:rPr>
                <a:t>59 ПУБЛИКАЦИЙ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58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95512199"/>
              </p:ext>
            </p:extLst>
          </p:nvPr>
        </p:nvGraphicFramePr>
        <p:xfrm>
          <a:off x="391886" y="478162"/>
          <a:ext cx="4848447" cy="273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8064213"/>
              </p:ext>
            </p:extLst>
          </p:nvPr>
        </p:nvGraphicFramePr>
        <p:xfrm>
          <a:off x="5832110" y="579171"/>
          <a:ext cx="4827181" cy="253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0425" y="3446872"/>
            <a:ext cx="71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МОЛОДЕЖЬ, НУЖДАЮЩАЯСЯ В ОСОБОЙ ЗАБОТЕ ГОСУДАРСТВА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9726"/>
              </p:ext>
            </p:extLst>
          </p:nvPr>
        </p:nvGraphicFramePr>
        <p:xfrm>
          <a:off x="1654627" y="4052346"/>
          <a:ext cx="7959635" cy="1428237"/>
        </p:xfrm>
        <a:graphic>
          <a:graphicData uri="http://schemas.openxmlformats.org/drawingml/2006/table">
            <a:tbl>
              <a:tblPr/>
              <a:tblGrid>
                <a:gridCol w="239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70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73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0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51AFC9-A15D-40BF-A6EF-12CDB1DBD382}"/>
              </a:ext>
            </a:extLst>
          </p:cNvPr>
          <p:cNvSpPr/>
          <p:nvPr/>
        </p:nvSpPr>
        <p:spPr>
          <a:xfrm>
            <a:off x="-77821" y="3648817"/>
            <a:ext cx="12192000" cy="132343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9B8E"/>
                </a:solidFill>
                <a:cs typeface="Arial" panose="020B0604020202020204" pitchFamily="34" charset="0"/>
              </a:rPr>
              <a:t>Таймасов</a:t>
            </a:r>
            <a:r>
              <a:rPr lang="ru-RU" sz="4000" b="1" dirty="0" smtClean="0">
                <a:solidFill>
                  <a:srgbClr val="009B8E"/>
                </a:solidFill>
                <a:cs typeface="Arial" panose="020B0604020202020204" pitchFamily="34" charset="0"/>
              </a:rPr>
              <a:t> Равиль </a:t>
            </a:r>
            <a:r>
              <a:rPr lang="ru-RU" sz="4000" b="1" dirty="0" err="1" smtClean="0">
                <a:solidFill>
                  <a:srgbClr val="009B8E"/>
                </a:solidFill>
                <a:cs typeface="Arial" panose="020B0604020202020204" pitchFamily="34" charset="0"/>
              </a:rPr>
              <a:t>Шамилевич</a:t>
            </a:r>
            <a:endParaRPr lang="ru-RU" sz="4000" b="1" dirty="0">
              <a:solidFill>
                <a:srgbClr val="009B8E"/>
              </a:solidFill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3BA3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451AFC9-A15D-40BF-A6EF-12CDB1DBD382}"/>
              </a:ext>
            </a:extLst>
          </p:cNvPr>
          <p:cNvSpPr/>
          <p:nvPr/>
        </p:nvSpPr>
        <p:spPr>
          <a:xfrm>
            <a:off x="0" y="4227576"/>
            <a:ext cx="12192000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Заместитель начальника по делам молодежи, спорту и туризму</a:t>
            </a:r>
          </a:p>
          <a:p>
            <a:pPr algn="ctr"/>
            <a:endParaRPr lang="ru-RU" sz="2400" dirty="0">
              <a:solidFill>
                <a:srgbClr val="009B8E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51AFC9-A15D-40BF-A6EF-12CDB1DBD382}"/>
              </a:ext>
            </a:extLst>
          </p:cNvPr>
          <p:cNvSpPr/>
          <p:nvPr/>
        </p:nvSpPr>
        <p:spPr>
          <a:xfrm>
            <a:off x="-77821" y="2397524"/>
            <a:ext cx="121920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rgbClr val="009B8E"/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3402420"/>
            <a:ext cx="12192000" cy="28353"/>
          </a:xfrm>
          <a:prstGeom prst="line">
            <a:avLst/>
          </a:prstGeom>
          <a:ln w="38100">
            <a:solidFill>
              <a:srgbClr val="0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0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D8A2F7-2C05-4CFA-9B3A-8B6BAB74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875" y="826181"/>
            <a:ext cx="3966470" cy="5970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ИНФРАСТРУКТУРА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94" y="1827320"/>
            <a:ext cx="6051043" cy="4436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279" y="1737360"/>
            <a:ext cx="58571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социальной сферы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учреждения спорта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сооружений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молодежной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ООЦ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организации и заведения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притяжения молодежи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комплексы 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плавательный бассейн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фитнес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algn="just">
              <a:buFont typeface="Arial" charset="0"/>
              <a:buNone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мечетей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049" y="1706263"/>
            <a:ext cx="11091121" cy="31097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5" descr="VLV 2.jpg"/>
          <p:cNvPicPr>
            <a:picLocks noChangeAspect="1"/>
          </p:cNvPicPr>
          <p:nvPr/>
        </p:nvPicPr>
        <p:blipFill rotWithShape="1">
          <a:blip r:embed="rId3" cstate="print"/>
          <a:srcRect r="22413"/>
          <a:stretch/>
        </p:blipFill>
        <p:spPr>
          <a:xfrm>
            <a:off x="8750257" y="1301132"/>
            <a:ext cx="2705528" cy="3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16" y="677415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УЧРЕЖДЕНИЯ МОЛОДЕЖНОЙ ПОЛИТИКИ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498" y="2953081"/>
            <a:ext cx="10058400" cy="40233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МОЛОДЕЖНЫЙ ЦЕНТР</a:t>
            </a:r>
            <a:r>
              <a:rPr lang="ru-RU" b="1" dirty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Яшьлек</a:t>
            </a:r>
            <a:r>
              <a:rPr lang="ru-RU" b="1" dirty="0" smtClean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3B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Центр М(С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ФООП</a:t>
            </a:r>
            <a:r>
              <a:rPr lang="ru-RU" b="1" dirty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«ФОРПОСТ</a:t>
            </a:r>
            <a:r>
              <a:rPr lang="ru-RU" b="1" dirty="0" smtClean="0">
                <a:solidFill>
                  <a:srgbClr val="003B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3B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09" y="1946821"/>
            <a:ext cx="5094914" cy="382118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55645" y="1722610"/>
            <a:ext cx="10047220" cy="25150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5" descr="VLV 2.jpg"/>
          <p:cNvPicPr>
            <a:picLocks noChangeAspect="1"/>
          </p:cNvPicPr>
          <p:nvPr/>
        </p:nvPicPr>
        <p:blipFill rotWithShape="1">
          <a:blip r:embed="rId3" cstate="print"/>
          <a:srcRect r="22413"/>
          <a:stretch/>
        </p:blipFill>
        <p:spPr>
          <a:xfrm>
            <a:off x="9229353" y="1347117"/>
            <a:ext cx="2197248" cy="2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8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467762"/>
              </p:ext>
            </p:extLst>
          </p:nvPr>
        </p:nvGraphicFramePr>
        <p:xfrm>
          <a:off x="954350" y="2013358"/>
          <a:ext cx="4381048" cy="367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2849317"/>
              </p:ext>
            </p:extLst>
          </p:nvPr>
        </p:nvGraphicFramePr>
        <p:xfrm>
          <a:off x="6327554" y="2013358"/>
          <a:ext cx="4141907" cy="351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7398" y="697663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УЧРЕЖДЕНИЯ МОЛОДЕЖНОЙ ПОЛИТИКИ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5373" y="1735696"/>
            <a:ext cx="10099256" cy="15283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 descr="VLV 2.jpg"/>
          <p:cNvPicPr>
            <a:picLocks noChangeAspect="1"/>
          </p:cNvPicPr>
          <p:nvPr/>
        </p:nvPicPr>
        <p:blipFill rotWithShape="1">
          <a:blip r:embed="rId4" cstate="print"/>
          <a:srcRect r="22413"/>
          <a:stretch/>
        </p:blipFill>
        <p:spPr>
          <a:xfrm>
            <a:off x="9231547" y="1338255"/>
            <a:ext cx="2311785" cy="2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834" y="499022"/>
            <a:ext cx="9788274" cy="10914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Финансирование 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21101"/>
              </p:ext>
            </p:extLst>
          </p:nvPr>
        </p:nvGraphicFramePr>
        <p:xfrm>
          <a:off x="1787694" y="1845575"/>
          <a:ext cx="8555931" cy="4395833"/>
        </p:xfrm>
        <a:graphic>
          <a:graphicData uri="http://schemas.openxmlformats.org/drawingml/2006/table">
            <a:tbl>
              <a:tblPr/>
              <a:tblGrid>
                <a:gridCol w="2675838">
                  <a:extLst>
                    <a:ext uri="{9D8B030D-6E8A-4147-A177-3AD203B41FA5}">
                      <a16:colId xmlns:a16="http://schemas.microsoft.com/office/drawing/2014/main" val="3908283227"/>
                    </a:ext>
                  </a:extLst>
                </a:gridCol>
                <a:gridCol w="1405376">
                  <a:extLst>
                    <a:ext uri="{9D8B030D-6E8A-4147-A177-3AD203B41FA5}">
                      <a16:colId xmlns:a16="http://schemas.microsoft.com/office/drawing/2014/main" val="4142843564"/>
                    </a:ext>
                  </a:extLst>
                </a:gridCol>
                <a:gridCol w="1439105">
                  <a:extLst>
                    <a:ext uri="{9D8B030D-6E8A-4147-A177-3AD203B41FA5}">
                      <a16:colId xmlns:a16="http://schemas.microsoft.com/office/drawing/2014/main" val="1191618497"/>
                    </a:ext>
                  </a:extLst>
                </a:gridCol>
                <a:gridCol w="1506563">
                  <a:extLst>
                    <a:ext uri="{9D8B030D-6E8A-4147-A177-3AD203B41FA5}">
                      <a16:colId xmlns:a16="http://schemas.microsoft.com/office/drawing/2014/main" val="119995604"/>
                    </a:ext>
                  </a:extLst>
                </a:gridCol>
                <a:gridCol w="1529049">
                  <a:extLst>
                    <a:ext uri="{9D8B030D-6E8A-4147-A177-3AD203B41FA5}">
                      <a16:colId xmlns:a16="http://schemas.microsoft.com/office/drawing/2014/main" val="3658281611"/>
                    </a:ext>
                  </a:extLst>
                </a:gridCol>
              </a:tblGrid>
              <a:tr h="4395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статьи расхода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Республиканский бюджет,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Местный бюджет,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61162"/>
                  </a:ext>
                </a:extLst>
              </a:tr>
              <a:tr h="219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1735"/>
                  </a:ext>
                </a:extLst>
              </a:tr>
              <a:tr h="879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ремонт и капитальное строительство, в том числе: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6417,4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8963,3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2118,1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3536,2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6849"/>
                  </a:ext>
                </a:extLst>
              </a:tr>
              <a:tr h="439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органа по делам молодежи 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85111"/>
                  </a:ext>
                </a:extLst>
              </a:tr>
              <a:tr h="659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муниципальных учреждений по работе с молодежью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6417,4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8963,3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2118,1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3536,2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35168"/>
                  </a:ext>
                </a:extLst>
              </a:tr>
              <a:tr h="659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мероприятия, проведенные: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6336,5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8888,5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893,9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748,9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93719"/>
                  </a:ext>
                </a:extLst>
              </a:tr>
              <a:tr h="439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органом по делам молодежи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14812"/>
                  </a:ext>
                </a:extLst>
              </a:tr>
              <a:tr h="659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муниципальными учреждениями по работе с молодежью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6336,5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8888,5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893,9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748,9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9756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097280" y="1716240"/>
            <a:ext cx="10060346" cy="5556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8" descr="VLV 2.jpg"/>
          <p:cNvPicPr>
            <a:picLocks noChangeAspect="1"/>
          </p:cNvPicPr>
          <p:nvPr/>
        </p:nvPicPr>
        <p:blipFill rotWithShape="1">
          <a:blip r:embed="rId2" cstate="print"/>
          <a:srcRect r="22413"/>
          <a:stretch/>
        </p:blipFill>
        <p:spPr>
          <a:xfrm>
            <a:off x="8930653" y="1221695"/>
            <a:ext cx="2437582" cy="2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7809" y="4353209"/>
            <a:ext cx="421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МОЛОДЕЖИ, ПРИХОДЯЩЕЕСЯ НА 1 СПЕЦИАЛИСТА: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 ЧЕЛОВЕК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3713"/>
              </p:ext>
            </p:extLst>
          </p:nvPr>
        </p:nvGraphicFramePr>
        <p:xfrm>
          <a:off x="6905138" y="2777414"/>
          <a:ext cx="3245541" cy="1030050"/>
        </p:xfrm>
        <a:graphic>
          <a:graphicData uri="http://schemas.openxmlformats.org/drawingml/2006/table">
            <a:tbl>
              <a:tblPr/>
              <a:tblGrid>
                <a:gridCol w="97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10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09374" y="2086467"/>
            <a:ext cx="609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ОХВАТ ПОДРОСТКОВ, СОСТОЯЩИХ НА УЧЕТЕ В ПОДРАЗДЕЛЕНИИ ПО ДЕЛАМ НЕСОВЕРШЕННОЛЕТНИХ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50147" y="3902014"/>
            <a:ext cx="324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ОХВАТ МОЛОДЕЖИ С ОВЗ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8845"/>
              </p:ext>
            </p:extLst>
          </p:nvPr>
        </p:nvGraphicFramePr>
        <p:xfrm>
          <a:off x="6939892" y="4379565"/>
          <a:ext cx="3176032" cy="870618"/>
        </p:xfrm>
        <a:graphic>
          <a:graphicData uri="http://schemas.openxmlformats.org/drawingml/2006/table">
            <a:tbl>
              <a:tblPr/>
              <a:tblGrid>
                <a:gridCol w="95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55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55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6758313"/>
              </p:ext>
            </p:extLst>
          </p:nvPr>
        </p:nvGraphicFramePr>
        <p:xfrm>
          <a:off x="1011291" y="1897788"/>
          <a:ext cx="4033971" cy="248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CD8A2F7-2C05-4CFA-9B3A-8B6BAB74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46" y="990195"/>
            <a:ext cx="7489871" cy="5401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УЧРЕЖДЕНИЯ МОЛОДЕЖНОЙ ПОЛИТИКИ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97809" y="1723521"/>
            <a:ext cx="10021435" cy="34739"/>
          </a:xfrm>
          <a:prstGeom prst="line">
            <a:avLst/>
          </a:prstGeom>
          <a:ln>
            <a:solidFill>
              <a:srgbClr val="009B8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 descr="VLV 2.jpg"/>
          <p:cNvPicPr>
            <a:picLocks noChangeAspect="1"/>
          </p:cNvPicPr>
          <p:nvPr/>
        </p:nvPicPr>
        <p:blipFill rotWithShape="1">
          <a:blip r:embed="rId3" cstate="print"/>
          <a:srcRect r="22413"/>
          <a:stretch/>
        </p:blipFill>
        <p:spPr>
          <a:xfrm>
            <a:off x="9474740" y="1151420"/>
            <a:ext cx="2030090" cy="2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97280" y="1048526"/>
            <a:ext cx="10037492" cy="667714"/>
            <a:chOff x="-79767" y="66032"/>
            <a:chExt cx="10037492" cy="6677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-79767" y="726624"/>
              <a:ext cx="8066175" cy="7122"/>
            </a:xfrm>
            <a:prstGeom prst="line">
              <a:avLst/>
            </a:prstGeom>
            <a:ln>
              <a:solidFill>
                <a:srgbClr val="009B8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" name="Группа 9"/>
            <p:cNvGrpSpPr/>
            <p:nvPr/>
          </p:nvGrpSpPr>
          <p:grpSpPr>
            <a:xfrm>
              <a:off x="-79767" y="66032"/>
              <a:ext cx="10037492" cy="571246"/>
              <a:chOff x="-79767" y="66032"/>
              <a:chExt cx="10037492" cy="571246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CD8A2F7-2C05-4CFA-9B3A-8B6BAB741A51}"/>
                  </a:ext>
                </a:extLst>
              </p:cNvPr>
              <p:cNvSpPr/>
              <p:nvPr/>
            </p:nvSpPr>
            <p:spPr>
              <a:xfrm>
                <a:off x="-79767" y="66032"/>
                <a:ext cx="8200002" cy="561692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Bahnschrift SemiBold SemiConden" panose="020B0502040204020203" pitchFamily="34" charset="0"/>
                    <a:cs typeface="Times New Roman" panose="02020603050405020304" pitchFamily="18" charset="0"/>
                  </a:rPr>
                  <a:t>СТРУКТУРА УПРАВЛЕНИЯ ПО ДЕЛАМ МОЛОДЁЖИ</a:t>
                </a:r>
                <a:endParaRPr lang="ru-RU" sz="3200" b="1" dirty="0">
                  <a:solidFill>
                    <a:schemeClr val="accent5">
                      <a:lumMod val="75000"/>
                    </a:schemeClr>
                  </a:solidFill>
                  <a:latin typeface="Bahnschrift SemiBold SemiConden" panose="020B0502040204020203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Рисунок 7" descr="VLV 2.jpg"/>
              <p:cNvPicPr>
                <a:picLocks noChangeAspect="1"/>
              </p:cNvPicPr>
              <p:nvPr/>
            </p:nvPicPr>
            <p:blipFill rotWithShape="1">
              <a:blip r:embed="rId2" cstate="print"/>
              <a:srcRect r="22413"/>
              <a:stretch/>
            </p:blipFill>
            <p:spPr>
              <a:xfrm>
                <a:off x="8120235" y="420870"/>
                <a:ext cx="1837490" cy="216408"/>
              </a:xfrm>
              <a:prstGeom prst="rect">
                <a:avLst/>
              </a:prstGeom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1336242" y="2010478"/>
            <a:ext cx="9480915" cy="1649587"/>
            <a:chOff x="736072" y="1050466"/>
            <a:chExt cx="7588249" cy="1470796"/>
          </a:xfrm>
          <a:effectLst/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FB84378-37E0-48C6-AC83-DB980657FB1F}"/>
                </a:ext>
              </a:extLst>
            </p:cNvPr>
            <p:cNvSpPr/>
            <p:nvPr/>
          </p:nvSpPr>
          <p:spPr>
            <a:xfrm>
              <a:off x="3761847" y="1068380"/>
              <a:ext cx="1528864" cy="435178"/>
            </a:xfrm>
            <a:prstGeom prst="rect">
              <a:avLst/>
            </a:prstGeom>
            <a:solidFill>
              <a:srgbClr val="3FAFA6"/>
            </a:solidFill>
            <a:ln w="0"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36072" y="1050466"/>
              <a:ext cx="7588249" cy="1470796"/>
              <a:chOff x="736072" y="1050466"/>
              <a:chExt cx="7588249" cy="1470796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E315B23-79CB-4805-92A3-59E8524F1B02}"/>
                  </a:ext>
                </a:extLst>
              </p:cNvPr>
              <p:cNvSpPr/>
              <p:nvPr/>
            </p:nvSpPr>
            <p:spPr>
              <a:xfrm>
                <a:off x="2236851" y="1063970"/>
                <a:ext cx="1503433" cy="43405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0"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736072" y="1050466"/>
                <a:ext cx="7588249" cy="1470796"/>
                <a:chOff x="149487" y="1554724"/>
                <a:chExt cx="8548488" cy="1986723"/>
              </a:xfrm>
            </p:grpSpPr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1278CD70-AE68-456F-9A2D-F172E7C1C639}"/>
                    </a:ext>
                  </a:extLst>
                </p:cNvPr>
                <p:cNvSpPr/>
                <p:nvPr/>
              </p:nvSpPr>
              <p:spPr>
                <a:xfrm>
                  <a:off x="156343" y="1587966"/>
                  <a:ext cx="1687500" cy="573750"/>
                </a:xfrm>
                <a:prstGeom prst="rect">
                  <a:avLst/>
                </a:prstGeom>
                <a:solidFill>
                  <a:srgbClr val="009B8E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B4C5EF18-0FD0-4C82-95A6-75178A9D138F}"/>
                    </a:ext>
                  </a:extLst>
                </p:cNvPr>
                <p:cNvSpPr/>
                <p:nvPr/>
              </p:nvSpPr>
              <p:spPr>
                <a:xfrm>
                  <a:off x="5280483" y="1575400"/>
                  <a:ext cx="1687500" cy="57375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КОЛИЧЕСТВО 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СОТРУДНИКОВ С ВЫСШИМ ОБРАЗОВАНИЕМ</a:t>
                  </a:r>
                  <a:endParaRPr lang="ru-RU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C28F29BA-918B-4A41-8A1A-B69D91D4149D}"/>
                    </a:ext>
                  </a:extLst>
                </p:cNvPr>
                <p:cNvSpPr/>
                <p:nvPr/>
              </p:nvSpPr>
              <p:spPr>
                <a:xfrm>
                  <a:off x="156343" y="2166752"/>
                  <a:ext cx="1687500" cy="1237175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4903BA20-74DF-4175-8B38-F54B17809472}"/>
                    </a:ext>
                  </a:extLst>
                </p:cNvPr>
                <p:cNvSpPr/>
                <p:nvPr/>
              </p:nvSpPr>
              <p:spPr>
                <a:xfrm>
                  <a:off x="1853891" y="2174281"/>
                  <a:ext cx="1687500" cy="1229644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09EAE80E-E19B-44C6-9B1E-F051F02E8D54}"/>
                    </a:ext>
                  </a:extLst>
                </p:cNvPr>
                <p:cNvSpPr/>
                <p:nvPr/>
              </p:nvSpPr>
              <p:spPr>
                <a:xfrm>
                  <a:off x="3571865" y="2174281"/>
                  <a:ext cx="1687500" cy="1367162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AF538FAD-068C-49F8-86FE-8FEABB205B19}"/>
                    </a:ext>
                  </a:extLst>
                </p:cNvPr>
                <p:cNvSpPr/>
                <p:nvPr/>
              </p:nvSpPr>
              <p:spPr>
                <a:xfrm>
                  <a:off x="5280483" y="2174283"/>
                  <a:ext cx="1687500" cy="1367163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70FF005F-61F2-49AE-8CB4-AF51E1A9F40C}"/>
                    </a:ext>
                  </a:extLst>
                </p:cNvPr>
                <p:cNvSpPr/>
                <p:nvPr/>
              </p:nvSpPr>
              <p:spPr>
                <a:xfrm flipV="1">
                  <a:off x="149487" y="3403926"/>
                  <a:ext cx="1687500" cy="137518"/>
                </a:xfrm>
                <a:prstGeom prst="rect">
                  <a:avLst/>
                </a:prstGeom>
                <a:solidFill>
                  <a:srgbClr val="009B8E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0E315B23-79CB-4805-92A3-59E8524F1B02}"/>
                    </a:ext>
                  </a:extLst>
                </p:cNvPr>
                <p:cNvSpPr/>
                <p:nvPr/>
              </p:nvSpPr>
              <p:spPr>
                <a:xfrm>
                  <a:off x="1843844" y="3403925"/>
                  <a:ext cx="1687500" cy="1375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2FB84378-37E0-48C6-AC83-DB980657FB1F}"/>
                    </a:ext>
                  </a:extLst>
                </p:cNvPr>
                <p:cNvSpPr/>
                <p:nvPr/>
              </p:nvSpPr>
              <p:spPr>
                <a:xfrm>
                  <a:off x="3564369" y="3407004"/>
                  <a:ext cx="1687500" cy="134439"/>
                </a:xfrm>
                <a:prstGeom prst="rect">
                  <a:avLst/>
                </a:prstGeom>
                <a:solidFill>
                  <a:srgbClr val="3FAFA6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7A68225D-78F4-4494-8A65-BAD9428A6407}"/>
                    </a:ext>
                  </a:extLst>
                </p:cNvPr>
                <p:cNvSpPr/>
                <p:nvPr/>
              </p:nvSpPr>
              <p:spPr>
                <a:xfrm>
                  <a:off x="5281416" y="3403925"/>
                  <a:ext cx="1687500" cy="1375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 dirty="0">
                    <a:solidFill>
                      <a:srgbClr val="87DFD0"/>
                    </a:solidFill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749CFAA-B388-4CB3-BC51-1F2B35E862E1}"/>
                    </a:ext>
                  </a:extLst>
                </p:cNvPr>
                <p:cNvSpPr txBox="1"/>
                <p:nvPr/>
              </p:nvSpPr>
              <p:spPr>
                <a:xfrm>
                  <a:off x="459230" y="1669378"/>
                  <a:ext cx="999358" cy="280623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РУКОВОДСТВО</a:t>
                  </a:r>
                  <a:endParaRPr lang="ru-RU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32D61C-A194-4BC2-A150-02064C6F20A5}"/>
                    </a:ext>
                  </a:extLst>
                </p:cNvPr>
                <p:cNvSpPr txBox="1"/>
                <p:nvPr/>
              </p:nvSpPr>
              <p:spPr>
                <a:xfrm>
                  <a:off x="2004856" y="1587638"/>
                  <a:ext cx="1404744" cy="467706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КОЛИЧЕСТВО 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СОТРУДНИКОВ</a:t>
                  </a:r>
                  <a:endParaRPr lang="ru-RU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98F0C4A-3260-4B73-A180-E252635468AC}"/>
                    </a:ext>
                  </a:extLst>
                </p:cNvPr>
                <p:cNvSpPr txBox="1"/>
                <p:nvPr/>
              </p:nvSpPr>
              <p:spPr>
                <a:xfrm>
                  <a:off x="3554960" y="1554724"/>
                  <a:ext cx="1586958" cy="654788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КОЛИЧЕСТВО 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ПЕДАГОГИЧЕСКОГО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 ПЕРСОНАЛА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87BFE96-1958-4AA3-8AD5-2ECDD6036267}"/>
                    </a:ext>
                  </a:extLst>
                </p:cNvPr>
                <p:cNvSpPr txBox="1"/>
                <p:nvPr/>
              </p:nvSpPr>
              <p:spPr>
                <a:xfrm>
                  <a:off x="273790" y="2383003"/>
                  <a:ext cx="1452606" cy="824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4000" b="1" dirty="0" smtClean="0">
                      <a:solidFill>
                        <a:srgbClr val="009B8E"/>
                      </a:solidFill>
                    </a:rPr>
                    <a:t>1</a:t>
                  </a:r>
                  <a:endParaRPr lang="ru-RU" sz="4000" b="1" dirty="0">
                    <a:solidFill>
                      <a:srgbClr val="009B8E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4F6228A-F222-4601-A759-6444314D577D}"/>
                    </a:ext>
                  </a:extLst>
                </p:cNvPr>
                <p:cNvSpPr txBox="1"/>
                <p:nvPr/>
              </p:nvSpPr>
              <p:spPr>
                <a:xfrm>
                  <a:off x="2078738" y="2383001"/>
                  <a:ext cx="1452606" cy="824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4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5</a:t>
                  </a:r>
                  <a:endParaRPr lang="ru-RU" sz="40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8109962-44F7-4376-9FD4-48388D22B2BE}"/>
                    </a:ext>
                  </a:extLst>
                </p:cNvPr>
                <p:cNvSpPr txBox="1"/>
                <p:nvPr/>
              </p:nvSpPr>
              <p:spPr>
                <a:xfrm>
                  <a:off x="3689311" y="2383000"/>
                  <a:ext cx="1452606" cy="824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4000" b="1" dirty="0" smtClean="0">
                      <a:solidFill>
                        <a:srgbClr val="3FAFA6"/>
                      </a:solidFill>
                    </a:rPr>
                    <a:t>2</a:t>
                  </a:r>
                  <a:endParaRPr lang="ru-RU" sz="4000" b="1" dirty="0">
                    <a:solidFill>
                      <a:srgbClr val="3FAFA6"/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E67EC2B-49FA-4CDC-9F6F-7E0FA5BE306E}"/>
                    </a:ext>
                  </a:extLst>
                </p:cNvPr>
                <p:cNvSpPr txBox="1"/>
                <p:nvPr/>
              </p:nvSpPr>
              <p:spPr>
                <a:xfrm>
                  <a:off x="5558431" y="2403282"/>
                  <a:ext cx="1410486" cy="824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4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3</a:t>
                  </a:r>
                  <a:endParaRPr lang="ru-RU" sz="40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B4C5EF18-0FD0-4C82-95A6-75178A9D138F}"/>
                    </a:ext>
                  </a:extLst>
                </p:cNvPr>
                <p:cNvSpPr/>
                <p:nvPr/>
              </p:nvSpPr>
              <p:spPr>
                <a:xfrm>
                  <a:off x="6990376" y="1567027"/>
                  <a:ext cx="1690694" cy="573750"/>
                </a:xfrm>
                <a:prstGeom prst="rect">
                  <a:avLst/>
                </a:prstGeom>
                <a:solidFill>
                  <a:srgbClr val="009B8E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КОЛИЧЕСТВО СОТРУДНИКОВ 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bg1"/>
                      </a:solidFill>
                    </a:rPr>
                    <a:t>С ПРОФ.  ОБРАЗОВАНИЕМ</a:t>
                  </a:r>
                  <a:endParaRPr lang="ru-RU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id="{AF538FAD-068C-49F8-86FE-8FEABB205B19}"/>
                    </a:ext>
                  </a:extLst>
                </p:cNvPr>
                <p:cNvSpPr/>
                <p:nvPr/>
              </p:nvSpPr>
              <p:spPr>
                <a:xfrm>
                  <a:off x="7010475" y="2165909"/>
                  <a:ext cx="1687500" cy="1375538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id="{7A68225D-78F4-4494-8A65-BAD9428A6407}"/>
                    </a:ext>
                  </a:extLst>
                </p:cNvPr>
                <p:cNvSpPr/>
                <p:nvPr/>
              </p:nvSpPr>
              <p:spPr>
                <a:xfrm flipV="1">
                  <a:off x="6993570" y="3407003"/>
                  <a:ext cx="1687500" cy="134442"/>
                </a:xfrm>
                <a:prstGeom prst="rect">
                  <a:avLst/>
                </a:prstGeom>
                <a:solidFill>
                  <a:srgbClr val="009B8E"/>
                </a:solidFill>
                <a:ln w="0"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 dirty="0">
                    <a:solidFill>
                      <a:srgbClr val="87DFD0"/>
                    </a:solidFill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E67EC2B-49FA-4CDC-9F6F-7E0FA5BE306E}"/>
                    </a:ext>
                  </a:extLst>
                </p:cNvPr>
                <p:cNvSpPr txBox="1"/>
                <p:nvPr/>
              </p:nvSpPr>
              <p:spPr>
                <a:xfrm>
                  <a:off x="7148661" y="2377994"/>
                  <a:ext cx="1472388" cy="8247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4000" b="1" dirty="0" smtClean="0">
                      <a:solidFill>
                        <a:srgbClr val="009B8E"/>
                      </a:solidFill>
                    </a:rPr>
                    <a:t>1</a:t>
                  </a:r>
                  <a:endParaRPr lang="ru-RU" sz="4000" b="1" dirty="0">
                    <a:solidFill>
                      <a:srgbClr val="009B8E"/>
                    </a:solidFill>
                  </a:endParaRPr>
                </a:p>
              </p:txBody>
            </p:sp>
          </p:grpSp>
        </p:grpSp>
      </p:grpSp>
      <p:sp>
        <p:nvSpPr>
          <p:cNvPr id="43" name="TextBox 42"/>
          <p:cNvSpPr txBox="1"/>
          <p:nvPr/>
        </p:nvSpPr>
        <p:spPr>
          <a:xfrm>
            <a:off x="3575861" y="3765287"/>
            <a:ext cx="431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СРЕДНИЙ УРОВЕНЬ ЗАРАБОТНОЙ ПЛАТЫ</a:t>
            </a:r>
            <a:endParaRPr lang="ru-RU" sz="1800" b="1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1474104" y="4383793"/>
            <a:ext cx="6239622" cy="1544197"/>
            <a:chOff x="1071790" y="1050466"/>
            <a:chExt cx="4226888" cy="1470794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2FB84378-37E0-48C6-AC83-DB980657FB1F}"/>
                </a:ext>
              </a:extLst>
            </p:cNvPr>
            <p:cNvSpPr/>
            <p:nvPr/>
          </p:nvSpPr>
          <p:spPr>
            <a:xfrm>
              <a:off x="3761847" y="1068380"/>
              <a:ext cx="1528864" cy="4351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71790" y="1050466"/>
              <a:ext cx="4226888" cy="1470794"/>
              <a:chOff x="1071790" y="1050466"/>
              <a:chExt cx="4226888" cy="1470794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0E315B23-79CB-4805-92A3-59E8524F1B02}"/>
                  </a:ext>
                </a:extLst>
              </p:cNvPr>
              <p:cNvSpPr/>
              <p:nvPr/>
            </p:nvSpPr>
            <p:spPr>
              <a:xfrm>
                <a:off x="2236851" y="1063970"/>
                <a:ext cx="1503433" cy="4340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1071790" y="1050466"/>
                <a:ext cx="4226888" cy="1470794"/>
                <a:chOff x="527688" y="1554724"/>
                <a:chExt cx="4761770" cy="1986720"/>
              </a:xfrm>
            </p:grpSpPr>
            <p:sp>
              <p:nvSpPr>
                <p:cNvPr id="51" name="Прямоугольник 50">
                  <a:extLst>
                    <a:ext uri="{FF2B5EF4-FFF2-40B4-BE49-F238E27FC236}">
                      <a16:creationId xmlns:a16="http://schemas.microsoft.com/office/drawing/2014/main" id="{4903BA20-74DF-4175-8B38-F54B17809472}"/>
                    </a:ext>
                  </a:extLst>
                </p:cNvPr>
                <p:cNvSpPr/>
                <p:nvPr/>
              </p:nvSpPr>
              <p:spPr>
                <a:xfrm>
                  <a:off x="1853891" y="2174281"/>
                  <a:ext cx="1687500" cy="12296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09EAE80E-E19B-44C6-9B1E-F051F02E8D54}"/>
                    </a:ext>
                  </a:extLst>
                </p:cNvPr>
                <p:cNvSpPr/>
                <p:nvPr/>
              </p:nvSpPr>
              <p:spPr>
                <a:xfrm>
                  <a:off x="3571864" y="2174282"/>
                  <a:ext cx="1708619" cy="13671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>
                  <a:extLst>
                    <a:ext uri="{FF2B5EF4-FFF2-40B4-BE49-F238E27FC236}">
                      <a16:creationId xmlns:a16="http://schemas.microsoft.com/office/drawing/2014/main" id="{0E315B23-79CB-4805-92A3-59E8524F1B02}"/>
                    </a:ext>
                  </a:extLst>
                </p:cNvPr>
                <p:cNvSpPr/>
                <p:nvPr/>
              </p:nvSpPr>
              <p:spPr>
                <a:xfrm>
                  <a:off x="1843844" y="3403925"/>
                  <a:ext cx="1687500" cy="13751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>
                  <a:extLst>
                    <a:ext uri="{FF2B5EF4-FFF2-40B4-BE49-F238E27FC236}">
                      <a16:creationId xmlns:a16="http://schemas.microsoft.com/office/drawing/2014/main" id="{2FB84378-37E0-48C6-AC83-DB980657FB1F}"/>
                    </a:ext>
                  </a:extLst>
                </p:cNvPr>
                <p:cNvSpPr/>
                <p:nvPr/>
              </p:nvSpPr>
              <p:spPr>
                <a:xfrm>
                  <a:off x="3564369" y="3407004"/>
                  <a:ext cx="1687500" cy="13443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749CFAA-B388-4CB3-BC51-1F2B35E862E1}"/>
                    </a:ext>
                  </a:extLst>
                </p:cNvPr>
                <p:cNvSpPr txBox="1"/>
                <p:nvPr/>
              </p:nvSpPr>
              <p:spPr>
                <a:xfrm>
                  <a:off x="527688" y="1610014"/>
                  <a:ext cx="847357" cy="564267"/>
                </a:xfrm>
                <a:prstGeom prst="rect">
                  <a:avLst/>
                </a:prstGeom>
                <a:noFill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2019</a:t>
                  </a:r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432D61C-A194-4BC2-A150-02064C6F20A5}"/>
                    </a:ext>
                  </a:extLst>
                </p:cNvPr>
                <p:cNvSpPr txBox="1"/>
                <p:nvPr/>
              </p:nvSpPr>
              <p:spPr>
                <a:xfrm>
                  <a:off x="2004856" y="1587638"/>
                  <a:ext cx="1404744" cy="56426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2020</a:t>
                  </a:r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98F0C4A-3260-4B73-A180-E252635468AC}"/>
                    </a:ext>
                  </a:extLst>
                </p:cNvPr>
                <p:cNvSpPr txBox="1"/>
                <p:nvPr/>
              </p:nvSpPr>
              <p:spPr>
                <a:xfrm>
                  <a:off x="3554960" y="1554724"/>
                  <a:ext cx="1586958" cy="56426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2021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4F6228A-F222-4601-A759-6444314D577D}"/>
                    </a:ext>
                  </a:extLst>
                </p:cNvPr>
                <p:cNvSpPr txBox="1"/>
                <p:nvPr/>
              </p:nvSpPr>
              <p:spPr>
                <a:xfrm>
                  <a:off x="1894702" y="2383001"/>
                  <a:ext cx="1677453" cy="56426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25 497,13 </a:t>
                  </a:r>
                  <a:r>
                    <a:rPr lang="ru-RU" sz="1200" b="1" dirty="0" smtClean="0"/>
                    <a:t>РУБЛЕЙ</a:t>
                  </a:r>
                  <a:endParaRPr lang="ru-RU" sz="1200" b="1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8109962-44F7-4376-9FD4-48388D22B2BE}"/>
                    </a:ext>
                  </a:extLst>
                </p:cNvPr>
                <p:cNvSpPr txBox="1"/>
                <p:nvPr/>
              </p:nvSpPr>
              <p:spPr>
                <a:xfrm>
                  <a:off x="3609744" y="2412456"/>
                  <a:ext cx="1679714" cy="56426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3FAFA6"/>
                      </a:solidFill>
                    </a:rPr>
                    <a:t>23 759,49 </a:t>
                  </a:r>
                  <a:r>
                    <a:rPr lang="ru-RU" sz="1200" b="1" dirty="0" smtClean="0"/>
                    <a:t>РУБЛЕЙ</a:t>
                  </a:r>
                  <a:endParaRPr lang="ru-RU" sz="12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64706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2288</TotalTime>
  <Words>1393</Words>
  <Application>Microsoft Office PowerPoint</Application>
  <PresentationFormat>Широкоэкранный</PresentationFormat>
  <Paragraphs>443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맑은 고딕</vt:lpstr>
      <vt:lpstr>Arial</vt:lpstr>
      <vt:lpstr>Arial Narrow</vt:lpstr>
      <vt:lpstr>Bahnschrift</vt:lpstr>
      <vt:lpstr>Bahnschrift Condensed</vt:lpstr>
      <vt:lpstr>Bahnschrift SemiBold SemiConden</vt:lpstr>
      <vt:lpstr>Calibri</vt:lpstr>
      <vt:lpstr>Calibri Light</vt:lpstr>
      <vt:lpstr>Times New Roman</vt:lpstr>
      <vt:lpstr>Ретро</vt:lpstr>
      <vt:lpstr>О РАБОТЕ С МОЛОДЕЖЬЮ  В АКТАНЫШСКОМ МУНИЦИПАЛЬНОМ РАЙОНЕ РЕСПУБЛИКИ ТАТАРСТАН</vt:lpstr>
      <vt:lpstr>СТРУКТУРА УПРАВЛЕНИЯ ПО ДЕЛАМ МОЛОДЁЖИ</vt:lpstr>
      <vt:lpstr>Презентация PowerPoint</vt:lpstr>
      <vt:lpstr> ИНФРАСТРУКТУРА</vt:lpstr>
      <vt:lpstr>УЧРЕЖДЕНИЯ МОЛОДЕЖНОЙ ПОЛИТИКИ </vt:lpstr>
      <vt:lpstr>УЧРЕЖДЕНИЯ МОЛОДЕЖНОЙ ПОЛИТИКИ </vt:lpstr>
      <vt:lpstr>Финансирование </vt:lpstr>
      <vt:lpstr>УЧРЕЖДЕНИЯ МОЛОДЕЖНОЙ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С МОЛОДЕЖЬЮ  В АКТАНЫШСКОМ МУНИЦИПАЛЬНОМ РАЙОНЕ РЕСПУБЛИКИ ТАТАРСТАН</dc:title>
  <dc:creator>user</dc:creator>
  <cp:lastModifiedBy>Ruslan</cp:lastModifiedBy>
  <cp:revision>66</cp:revision>
  <dcterms:created xsi:type="dcterms:W3CDTF">2022-06-16T06:17:01Z</dcterms:created>
  <dcterms:modified xsi:type="dcterms:W3CDTF">2022-07-14T12:20:32Z</dcterms:modified>
</cp:coreProperties>
</file>